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1" r:id="rId21"/>
    <p:sldId id="282" r:id="rId22"/>
    <p:sldId id="268" r:id="rId23"/>
    <p:sldId id="269" r:id="rId24"/>
    <p:sldId id="270" r:id="rId25"/>
    <p:sldId id="284" r:id="rId26"/>
    <p:sldId id="272" r:id="rId27"/>
    <p:sldId id="283" r:id="rId28"/>
  </p:sldIdLst>
  <p:sldSz cx="9144000" cy="6858000" type="screen4x3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49" autoAdjust="0"/>
    <p:restoredTop sz="94660"/>
  </p:normalViewPr>
  <p:slideViewPr>
    <p:cSldViewPr>
      <p:cViewPr varScale="1">
        <p:scale>
          <a:sx n="83" d="100"/>
          <a:sy n="83" d="100"/>
        </p:scale>
        <p:origin x="1421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1.bin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2.bin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3.bin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ov_delovni_list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4.bin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Sheet1!$B$15</c:f>
              <c:strCache>
                <c:ptCount val="1"/>
                <c:pt idx="0">
                  <c:v>Odhodki</c:v>
                </c:pt>
              </c:strCache>
            </c:strRef>
          </c:tx>
          <c:invertIfNegative val="0"/>
          <c:cat>
            <c:numRef>
              <c:f>Sheet1!$C$14:$I$14</c:f>
              <c:numCache>
                <c:formatCode>General</c:formatCode>
                <c:ptCount val="7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  <c:pt idx="6">
                  <c:v>2022</c:v>
                </c:pt>
              </c:numCache>
            </c:numRef>
          </c:cat>
          <c:val>
            <c:numRef>
              <c:f>Sheet1!$C$15:$I$15</c:f>
              <c:numCache>
                <c:formatCode>General</c:formatCode>
                <c:ptCount val="7"/>
                <c:pt idx="0">
                  <c:v>4999.32</c:v>
                </c:pt>
                <c:pt idx="1">
                  <c:v>9182.2099999999991</c:v>
                </c:pt>
                <c:pt idx="2">
                  <c:v>14461.25</c:v>
                </c:pt>
                <c:pt idx="3">
                  <c:v>17892.05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AF-4D0D-8458-52129739BF5D}"/>
            </c:ext>
          </c:extLst>
        </c:ser>
        <c:ser>
          <c:idx val="1"/>
          <c:order val="1"/>
          <c:tx>
            <c:strRef>
              <c:f>Sheet1!$B$16</c:f>
              <c:strCache>
                <c:ptCount val="1"/>
                <c:pt idx="0">
                  <c:v>Pričakovani odhodki</c:v>
                </c:pt>
              </c:strCache>
            </c:strRef>
          </c:tx>
          <c:invertIfNegative val="0"/>
          <c:cat>
            <c:numRef>
              <c:f>Sheet1!$C$14:$I$14</c:f>
              <c:numCache>
                <c:formatCode>General</c:formatCode>
                <c:ptCount val="7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  <c:pt idx="6">
                  <c:v>2022</c:v>
                </c:pt>
              </c:numCache>
            </c:numRef>
          </c:cat>
          <c:val>
            <c:numRef>
              <c:f>Sheet1!$C$16:$I$16</c:f>
              <c:numCache>
                <c:formatCode>General</c:formatCode>
                <c:ptCount val="7"/>
                <c:pt idx="4">
                  <c:v>22623.014999999999</c:v>
                </c:pt>
                <c:pt idx="5">
                  <c:v>27018.738000000001</c:v>
                </c:pt>
                <c:pt idx="6">
                  <c:v>31414.461000000003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CAF-4D0D-8458-52129739BF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5084544"/>
        <c:axId val="205086080"/>
      </c:barChart>
      <c:catAx>
        <c:axId val="2050845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5086080"/>
        <c:crosses val="autoZero"/>
        <c:auto val="1"/>
        <c:lblAlgn val="ctr"/>
        <c:lblOffset val="100"/>
        <c:noMultiLvlLbl val="0"/>
      </c:catAx>
      <c:valAx>
        <c:axId val="20508608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508454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Sheet1!$B$5</c:f>
              <c:strCache>
                <c:ptCount val="1"/>
                <c:pt idx="0">
                  <c:v>Poslovni odhodki skupaj</c:v>
                </c:pt>
              </c:strCache>
            </c:strRef>
          </c:tx>
          <c:invertIfNegative val="0"/>
          <c:cat>
            <c:numRef>
              <c:f>Sheet1!$C$4:$I$4</c:f>
              <c:numCache>
                <c:formatCode>General</c:formatCode>
                <c:ptCount val="7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  <c:pt idx="6">
                  <c:v>2022</c:v>
                </c:pt>
              </c:numCache>
            </c:numRef>
          </c:cat>
          <c:val>
            <c:numRef>
              <c:f>Sheet1!$C$5:$I$5</c:f>
              <c:numCache>
                <c:formatCode>General</c:formatCode>
                <c:ptCount val="7"/>
                <c:pt idx="0">
                  <c:v>7098.11</c:v>
                </c:pt>
                <c:pt idx="1">
                  <c:v>12893.23</c:v>
                </c:pt>
                <c:pt idx="2">
                  <c:v>18139.04</c:v>
                </c:pt>
                <c:pt idx="3">
                  <c:v>21502.04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78-422F-B3DA-E651C6156B59}"/>
            </c:ext>
          </c:extLst>
        </c:ser>
        <c:ser>
          <c:idx val="1"/>
          <c:order val="1"/>
          <c:tx>
            <c:strRef>
              <c:f>Sheet1!$B$6</c:f>
              <c:strCache>
                <c:ptCount val="1"/>
                <c:pt idx="0">
                  <c:v>Pričakovani poslovni odhodki skupaj</c:v>
                </c:pt>
              </c:strCache>
            </c:strRef>
          </c:tx>
          <c:invertIfNegative val="0"/>
          <c:cat>
            <c:numRef>
              <c:f>Sheet1!$C$4:$I$4</c:f>
              <c:numCache>
                <c:formatCode>General</c:formatCode>
                <c:ptCount val="7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  <c:pt idx="6">
                  <c:v>2022</c:v>
                </c:pt>
              </c:numCache>
            </c:numRef>
          </c:cat>
          <c:val>
            <c:numRef>
              <c:f>Sheet1!$C$6:$I$6</c:f>
              <c:numCache>
                <c:formatCode>General</c:formatCode>
                <c:ptCount val="7"/>
                <c:pt idx="4">
                  <c:v>27022.505000000005</c:v>
                </c:pt>
                <c:pt idx="5">
                  <c:v>31868.264999999999</c:v>
                </c:pt>
                <c:pt idx="6">
                  <c:v>36714.025000000001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178-422F-B3DA-E651C6156B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21306112"/>
        <c:axId val="121344768"/>
      </c:barChart>
      <c:catAx>
        <c:axId val="1213061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21344768"/>
        <c:crosses val="autoZero"/>
        <c:auto val="1"/>
        <c:lblAlgn val="ctr"/>
        <c:lblOffset val="100"/>
        <c:noMultiLvlLbl val="0"/>
      </c:catAx>
      <c:valAx>
        <c:axId val="12134476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21306112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Sheet1!$B$24</c:f>
              <c:strCache>
                <c:ptCount val="1"/>
                <c:pt idx="0">
                  <c:v>Raziskave &amp; Razvoj</c:v>
                </c:pt>
              </c:strCache>
            </c:strRef>
          </c:tx>
          <c:invertIfNegative val="0"/>
          <c:cat>
            <c:numRef>
              <c:f>Sheet1!$C$23:$F$23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Sheet1!$C$24:$F$24</c:f>
              <c:numCache>
                <c:formatCode>General</c:formatCode>
                <c:ptCount val="4"/>
                <c:pt idx="0">
                  <c:v>772.12</c:v>
                </c:pt>
                <c:pt idx="1">
                  <c:v>1326.88</c:v>
                </c:pt>
                <c:pt idx="2">
                  <c:v>1212.0899999999999</c:v>
                </c:pt>
                <c:pt idx="3">
                  <c:v>1171.6300000000001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EE-43A7-87CB-A84A180F97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21427840"/>
        <c:axId val="121429376"/>
      </c:barChart>
      <c:catAx>
        <c:axId val="12142784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21429376"/>
        <c:crosses val="autoZero"/>
        <c:auto val="1"/>
        <c:lblAlgn val="ctr"/>
        <c:lblOffset val="100"/>
        <c:noMultiLvlLbl val="0"/>
      </c:catAx>
      <c:valAx>
        <c:axId val="12142937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2142784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sl-SI"/>
              <a:t>Nakup</a:t>
            </a:r>
            <a:r>
              <a:rPr lang="sl-SI" baseline="0"/>
              <a:t> sistemov za proizvodnjo sončne energije</a:t>
            </a:r>
            <a:endParaRPr lang="en-US"/>
          </a:p>
        </c:rich>
      </c:tx>
      <c:layout>
        <c:manualLayout>
          <c:xMode val="edge"/>
          <c:yMode val="edge"/>
          <c:x val="0.14948582011556186"/>
          <c:y val="5.9700889508782259E-2"/>
        </c:manualLayout>
      </c:layout>
      <c:overlay val="0"/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'Investicije Tesla stran'!$A$18</c:f>
              <c:strCache>
                <c:ptCount val="1"/>
                <c:pt idx="0">
                  <c:v>Payments for the cost of solar energy</c:v>
                </c:pt>
              </c:strCache>
            </c:strRef>
          </c:tx>
          <c:invertIfNegative val="0"/>
          <c:cat>
            <c:numRef>
              <c:f>'Investicije Tesla stran'!$B$12:$E$12</c:f>
              <c:numCache>
                <c:formatCode>0</c:formatCode>
                <c:ptCount val="4"/>
                <c:pt idx="0">
                  <c:v>2019</c:v>
                </c:pt>
                <c:pt idx="1">
                  <c:v>2018</c:v>
                </c:pt>
                <c:pt idx="2">
                  <c:v>2017</c:v>
                </c:pt>
                <c:pt idx="3">
                  <c:v>2016</c:v>
                </c:pt>
              </c:numCache>
            </c:numRef>
          </c:cat>
          <c:val>
            <c:numRef>
              <c:f>'Investicije Tesla stran'!$B$18:$E$18</c:f>
              <c:numCache>
                <c:formatCode>0</c:formatCode>
                <c:ptCount val="4"/>
                <c:pt idx="0">
                  <c:v>105458000</c:v>
                </c:pt>
                <c:pt idx="1">
                  <c:v>218792000</c:v>
                </c:pt>
                <c:pt idx="2">
                  <c:v>666540000</c:v>
                </c:pt>
                <c:pt idx="3">
                  <c:v>159669000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50-4369-8CE4-F222362462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2880128"/>
        <c:axId val="162919552"/>
      </c:barChart>
      <c:catAx>
        <c:axId val="162880128"/>
        <c:scaling>
          <c:orientation val="minMax"/>
        </c:scaling>
        <c:delete val="0"/>
        <c:axPos val="b"/>
        <c:numFmt formatCode="0" sourceLinked="1"/>
        <c:majorTickMark val="out"/>
        <c:minorTickMark val="none"/>
        <c:tickLblPos val="nextTo"/>
        <c:crossAx val="162919552"/>
        <c:crosses val="autoZero"/>
        <c:auto val="1"/>
        <c:lblAlgn val="ctr"/>
        <c:lblOffset val="100"/>
        <c:noMultiLvlLbl val="0"/>
      </c:catAx>
      <c:valAx>
        <c:axId val="162919552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16288012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sl-SI"/>
              <a:t>Denarni tok iz investicij</a:t>
            </a:r>
          </a:p>
        </c:rich>
      </c:tx>
      <c:layout>
        <c:manualLayout>
          <c:xMode val="edge"/>
          <c:yMode val="edge"/>
          <c:x val="0.35294452164140894"/>
          <c:y val="3.7037037037037035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'[Zvezek1 (1).xlsx]Investicije Tesla stran'!$G$38</c:f>
              <c:strCache>
                <c:ptCount val="1"/>
                <c:pt idx="0">
                  <c:v>Denarni tok iz investicij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'[Zvezek1 (1).xlsx]Investicije Tesla stran'!$H$37:$N$37</c:f>
              <c:numCache>
                <c:formatCode>0</c:formatCode>
                <c:ptCount val="7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  <c:pt idx="6">
                  <c:v>2022</c:v>
                </c:pt>
              </c:numCache>
            </c:numRef>
          </c:cat>
          <c:val>
            <c:numRef>
              <c:f>'[Zvezek1 (1).xlsx]Investicije Tesla stran'!$H$38:$N$38</c:f>
              <c:numCache>
                <c:formatCode>0</c:formatCode>
                <c:ptCount val="7"/>
                <c:pt idx="0">
                  <c:v>141.643</c:v>
                </c:pt>
                <c:pt idx="1">
                  <c:v>4418.9669999999996</c:v>
                </c:pt>
                <c:pt idx="2">
                  <c:v>2337.4279999999999</c:v>
                </c:pt>
                <c:pt idx="3">
                  <c:v>1436.3879999999999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E9-4845-A05D-6B0A63C25A15}"/>
            </c:ext>
          </c:extLst>
        </c:ser>
        <c:ser>
          <c:idx val="2"/>
          <c:order val="2"/>
          <c:tx>
            <c:strRef>
              <c:f>'[Zvezek1 (1).xlsx]Investicije Tesla stran'!$G$39</c:f>
              <c:strCache>
                <c:ptCount val="1"/>
                <c:pt idx="0">
                  <c:v>Napoved denarnega toka iz investicij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'[Zvezek1 (1).xlsx]Investicije Tesla stran'!$H$37:$N$37</c:f>
              <c:numCache>
                <c:formatCode>0</c:formatCode>
                <c:ptCount val="7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  <c:pt idx="6">
                  <c:v>2022</c:v>
                </c:pt>
              </c:numCache>
            </c:numRef>
          </c:cat>
          <c:val>
            <c:numRef>
              <c:f>'[Zvezek1 (1).xlsx]Investicije Tesla stran'!$H$39:$N$39</c:f>
              <c:numCache>
                <c:formatCode>0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2534.2804999999998</c:v>
                </c:pt>
                <c:pt idx="5">
                  <c:v>2714.5500999999999</c:v>
                </c:pt>
                <c:pt idx="6">
                  <c:v>2894.8197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2E9-4845-A05D-6B0A63C25A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54208640"/>
        <c:axId val="254656896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'Investicije Tesla stran'!$G$37</c15:sqref>
                        </c15:formulaRef>
                      </c:ext>
                    </c:extLst>
                    <c:strCache>
                      <c:ptCount val="1"/>
                      <c:pt idx="0">
                        <c:v>Leto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'Investicije Tesla stran'!$H$37:$N$37</c15:sqref>
                        </c15:formulaRef>
                      </c:ext>
                    </c:extLst>
                    <c:numCache>
                      <c:formatCode>0</c:formatCode>
                      <c:ptCount val="7"/>
                      <c:pt idx="0">
                        <c:v>2016</c:v>
                      </c:pt>
                      <c:pt idx="1">
                        <c:v>2017</c:v>
                      </c:pt>
                      <c:pt idx="2">
                        <c:v>2018</c:v>
                      </c:pt>
                      <c:pt idx="3">
                        <c:v>2019</c:v>
                      </c:pt>
                      <c:pt idx="4">
                        <c:v>2020</c:v>
                      </c:pt>
                      <c:pt idx="5">
                        <c:v>2021</c:v>
                      </c:pt>
                      <c:pt idx="6">
                        <c:v>2022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'Investicije Tesla stran'!$H$37:$N$37</c15:sqref>
                        </c15:formulaRef>
                      </c:ext>
                    </c:extLst>
                    <c:numCache>
                      <c:formatCode>0</c:formatCode>
                      <c:ptCount val="7"/>
                      <c:pt idx="0">
                        <c:v>2016</c:v>
                      </c:pt>
                      <c:pt idx="1">
                        <c:v>2017</c:v>
                      </c:pt>
                      <c:pt idx="2">
                        <c:v>2018</c:v>
                      </c:pt>
                      <c:pt idx="3">
                        <c:v>2019</c:v>
                      </c:pt>
                      <c:pt idx="4">
                        <c:v>2020</c:v>
                      </c:pt>
                      <c:pt idx="5">
                        <c:v>2021</c:v>
                      </c:pt>
                      <c:pt idx="6">
                        <c:v>2022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72E9-4845-A05D-6B0A63C25A15}"/>
                  </c:ext>
                </c:extLst>
              </c15:ser>
            </c15:filteredBarSeries>
          </c:ext>
        </c:extLst>
      </c:barChart>
      <c:catAx>
        <c:axId val="254208640"/>
        <c:scaling>
          <c:orientation val="minMax"/>
        </c:scaling>
        <c:delete val="0"/>
        <c:axPos val="b"/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656896"/>
        <c:crosses val="autoZero"/>
        <c:auto val="1"/>
        <c:lblAlgn val="ctr"/>
        <c:lblOffset val="100"/>
        <c:noMultiLvlLbl val="0"/>
      </c:catAx>
      <c:valAx>
        <c:axId val="254656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208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gif>
</file>

<file path=ppt/media/image15.png>
</file>

<file path=ppt/media/image16.gif>
</file>

<file path=ppt/media/image17.png>
</file>

<file path=ppt/media/image2.png>
</file>

<file path=ppt/media/image3.jpeg>
</file>

<file path=ppt/media/image4.gif>
</file>

<file path=ppt/media/image5.jpeg>
</file>

<file path=ppt/media/image6.pn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grada glav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 dirty="0"/>
          </a:p>
        </p:txBody>
      </p:sp>
      <p:sp>
        <p:nvSpPr>
          <p:cNvPr id="3" name="Ograda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1EA2A4-5C18-4496-A4F8-ED3C7794A678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4" name="Ograda stranske slik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 dirty="0"/>
          </a:p>
        </p:txBody>
      </p:sp>
      <p:sp>
        <p:nvSpPr>
          <p:cNvPr id="5" name="Ograda opomb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sl-SI"/>
          </a:p>
        </p:txBody>
      </p:sp>
      <p:sp>
        <p:nvSpPr>
          <p:cNvPr id="6" name="Ograda no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 dirty="0"/>
          </a:p>
        </p:txBody>
      </p:sp>
      <p:sp>
        <p:nvSpPr>
          <p:cNvPr id="7" name="Ograda številke diapoz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745E61-6908-4206-BBC7-F3D155D1BE41}" type="slidenum">
              <a:rPr lang="sl-SI" smtClean="0"/>
              <a:t>‹#›</a:t>
            </a:fld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333987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grad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grad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Ograd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45E61-6908-4206-BBC7-F3D155D1BE41}" type="slidenum">
              <a:rPr lang="sl-SI" smtClean="0"/>
              <a:t>8</a:t>
            </a:fld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50876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grada datuma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17" name="Ograda noge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29" name="Ograda številke diapozitiva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  <p:sp>
        <p:nvSpPr>
          <p:cNvPr id="32" name="Pravokotnik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9" name="Pravokotnik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0" name="Pravokotnik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1" name="Pravokotnik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2" name="Pravokotnik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Naslov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sl-SI" smtClean="0"/>
              <a:t>Uredite slog naslova matrice</a:t>
            </a:r>
            <a:endParaRPr kumimoji="0" lang="en-US"/>
          </a:p>
        </p:txBody>
      </p:sp>
      <p:sp>
        <p:nvSpPr>
          <p:cNvPr id="9" name="Podnaslov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sl-SI" smtClean="0"/>
              <a:t>Uredite slog podnaslova matrice</a:t>
            </a:r>
            <a:endParaRPr kumimoji="0" lang="en-US"/>
          </a:p>
        </p:txBody>
      </p:sp>
      <p:sp>
        <p:nvSpPr>
          <p:cNvPr id="56" name="Pravokotnik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65" name="Pravokotnik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66" name="Pravokotnik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67" name="Pravokotnik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sl-SI" smtClean="0"/>
              <a:t>Uredite slog naslova matrice</a:t>
            </a:r>
            <a:endParaRPr kumimoji="0" lang="en-US"/>
          </a:p>
        </p:txBody>
      </p:sp>
      <p:sp>
        <p:nvSpPr>
          <p:cNvPr id="3" name="Ograda navpičnega besedila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sl-SI" smtClean="0"/>
              <a:t>Uredite sloge besedila matrice</a:t>
            </a:r>
          </a:p>
          <a:p>
            <a:pPr lvl="1" eaLnBrk="1" latinLnBrk="0" hangingPunct="1"/>
            <a:r>
              <a:rPr lang="sl-SI" smtClean="0"/>
              <a:t>Druga raven</a:t>
            </a:r>
          </a:p>
          <a:p>
            <a:pPr lvl="2" eaLnBrk="1" latinLnBrk="0" hangingPunct="1"/>
            <a:r>
              <a:rPr lang="sl-SI" smtClean="0"/>
              <a:t>Tretja raven</a:t>
            </a:r>
          </a:p>
          <a:p>
            <a:pPr lvl="3" eaLnBrk="1" latinLnBrk="0" hangingPunct="1"/>
            <a:r>
              <a:rPr lang="sl-SI" smtClean="0"/>
              <a:t>Četrta raven</a:t>
            </a:r>
          </a:p>
          <a:p>
            <a:pPr lvl="4" eaLnBrk="1" latinLnBrk="0" hangingPunct="1"/>
            <a:r>
              <a:rPr lang="sl-SI" smtClean="0"/>
              <a:t>Peta raven</a:t>
            </a:r>
            <a:endParaRPr kumimoji="0" lang="en-US"/>
          </a:p>
        </p:txBody>
      </p:sp>
      <p:sp>
        <p:nvSpPr>
          <p:cNvPr id="4" name="Ograda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5" name="Ograda no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6" name="Ograda številke diapoz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ni naslov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/>
          <a:p>
            <a:r>
              <a:rPr kumimoji="0" lang="sl-SI" smtClean="0"/>
              <a:t>Uredite slog naslova matrice</a:t>
            </a:r>
            <a:endParaRPr kumimoji="0" lang="en-US"/>
          </a:p>
        </p:txBody>
      </p:sp>
      <p:sp>
        <p:nvSpPr>
          <p:cNvPr id="3" name="Ograda navpičnega besedila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/>
          <a:p>
            <a:pPr lvl="0" eaLnBrk="1" latinLnBrk="0" hangingPunct="1"/>
            <a:r>
              <a:rPr lang="sl-SI" smtClean="0"/>
              <a:t>Uredite sloge besedila matrice</a:t>
            </a:r>
          </a:p>
          <a:p>
            <a:pPr lvl="1" eaLnBrk="1" latinLnBrk="0" hangingPunct="1"/>
            <a:r>
              <a:rPr lang="sl-SI" smtClean="0"/>
              <a:t>Druga raven</a:t>
            </a:r>
          </a:p>
          <a:p>
            <a:pPr lvl="2" eaLnBrk="1" latinLnBrk="0" hangingPunct="1"/>
            <a:r>
              <a:rPr lang="sl-SI" smtClean="0"/>
              <a:t>Tretja raven</a:t>
            </a:r>
          </a:p>
          <a:p>
            <a:pPr lvl="3" eaLnBrk="1" latinLnBrk="0" hangingPunct="1"/>
            <a:r>
              <a:rPr lang="sl-SI" smtClean="0"/>
              <a:t>Četrta raven</a:t>
            </a:r>
          </a:p>
          <a:p>
            <a:pPr lvl="4" eaLnBrk="1" latinLnBrk="0" hangingPunct="1"/>
            <a:r>
              <a:rPr lang="sl-SI" smtClean="0"/>
              <a:t>Peta raven</a:t>
            </a:r>
            <a:endParaRPr kumimoji="0" lang="en-US"/>
          </a:p>
        </p:txBody>
      </p:sp>
      <p:sp>
        <p:nvSpPr>
          <p:cNvPr id="4" name="Ograda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5" name="Ograda no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6" name="Ograda številke diapoz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sl-SI" smtClean="0"/>
              <a:t>Uredite slog naslova matrice</a:t>
            </a:r>
            <a:endParaRPr kumimoji="0" lang="en-US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sl-SI" smtClean="0"/>
              <a:t>Uredite sloge besedila matrice</a:t>
            </a:r>
          </a:p>
          <a:p>
            <a:pPr lvl="1" eaLnBrk="1" latinLnBrk="0" hangingPunct="1"/>
            <a:r>
              <a:rPr lang="sl-SI" smtClean="0"/>
              <a:t>Druga raven</a:t>
            </a:r>
          </a:p>
          <a:p>
            <a:pPr lvl="2" eaLnBrk="1" latinLnBrk="0" hangingPunct="1"/>
            <a:r>
              <a:rPr lang="sl-SI" smtClean="0"/>
              <a:t>Tretja raven</a:t>
            </a:r>
          </a:p>
          <a:p>
            <a:pPr lvl="3" eaLnBrk="1" latinLnBrk="0" hangingPunct="1"/>
            <a:r>
              <a:rPr lang="sl-SI" smtClean="0"/>
              <a:t>Četrta raven</a:t>
            </a:r>
          </a:p>
          <a:p>
            <a:pPr lvl="4" eaLnBrk="1" latinLnBrk="0" hangingPunct="1"/>
            <a:r>
              <a:rPr lang="sl-SI" smtClean="0"/>
              <a:t>Peta raven</a:t>
            </a:r>
            <a:endParaRPr kumimoji="0" lang="en-US"/>
          </a:p>
        </p:txBody>
      </p:sp>
      <p:sp>
        <p:nvSpPr>
          <p:cNvPr id="4" name="Ograda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5" name="Ograda no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6" name="Ograda številke diapoz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rostoročno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5" name="Prostoročno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3" name="Prostoročno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6" name="Prostoročno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Prostoročno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8" name="Prostoročno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9" name="Prostoročno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Prostoročno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1" name="Prostoročno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Prostoročno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3" name="Prostoročno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4" name="Prostoročno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5" name="Prostoročno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6" name="Prostoročno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7" name="Prostoročno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3" name="Ograda besedila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sl-SI" smtClean="0"/>
              <a:t>Uredite sloge besedila matrice</a:t>
            </a:r>
          </a:p>
        </p:txBody>
      </p:sp>
      <p:sp>
        <p:nvSpPr>
          <p:cNvPr id="4" name="Ograda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5" name="Ograda no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6" name="Ograda številke diapoz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  <p:sp>
        <p:nvSpPr>
          <p:cNvPr id="7" name="Pravokotnik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sl-SI" smtClean="0"/>
              <a:t>Uredite slog naslova matrice</a:t>
            </a:r>
            <a:endParaRPr kumimoji="0" lang="en-US"/>
          </a:p>
        </p:txBody>
      </p:sp>
      <p:sp>
        <p:nvSpPr>
          <p:cNvPr id="8" name="Pravokotnik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Pravokotnik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Pravokotnik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Pravokotnik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Pravokotnik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/>
          <a:p>
            <a:r>
              <a:rPr kumimoji="0" lang="sl-SI" smtClean="0"/>
              <a:t>Uredite slog naslova matrice</a:t>
            </a:r>
            <a:endParaRPr kumimoji="0" lang="en-US"/>
          </a:p>
        </p:txBody>
      </p:sp>
      <p:sp>
        <p:nvSpPr>
          <p:cNvPr id="3" name="Ograda vsebine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sl-SI" smtClean="0"/>
              <a:t>Uredite sloge besedila matrice</a:t>
            </a:r>
          </a:p>
          <a:p>
            <a:pPr lvl="1" eaLnBrk="1" latinLnBrk="0" hangingPunct="1"/>
            <a:r>
              <a:rPr lang="sl-SI" smtClean="0"/>
              <a:t>Druga raven</a:t>
            </a:r>
          </a:p>
          <a:p>
            <a:pPr lvl="2" eaLnBrk="1" latinLnBrk="0" hangingPunct="1"/>
            <a:r>
              <a:rPr lang="sl-SI" smtClean="0"/>
              <a:t>Tretja raven</a:t>
            </a:r>
          </a:p>
          <a:p>
            <a:pPr lvl="3" eaLnBrk="1" latinLnBrk="0" hangingPunct="1"/>
            <a:r>
              <a:rPr lang="sl-SI" smtClean="0"/>
              <a:t>Četrta raven</a:t>
            </a:r>
          </a:p>
          <a:p>
            <a:pPr lvl="4" eaLnBrk="1" latinLnBrk="0" hangingPunct="1"/>
            <a:r>
              <a:rPr lang="sl-SI" smtClean="0"/>
              <a:t>Peta raven</a:t>
            </a:r>
            <a:endParaRPr kumimoji="0" lang="en-US"/>
          </a:p>
        </p:txBody>
      </p:sp>
      <p:sp>
        <p:nvSpPr>
          <p:cNvPr id="4" name="Ograda vsebine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sl-SI" smtClean="0"/>
              <a:t>Uredite sloge besedila matrice</a:t>
            </a:r>
          </a:p>
          <a:p>
            <a:pPr lvl="1" eaLnBrk="1" latinLnBrk="0" hangingPunct="1"/>
            <a:r>
              <a:rPr lang="sl-SI" smtClean="0"/>
              <a:t>Druga raven</a:t>
            </a:r>
          </a:p>
          <a:p>
            <a:pPr lvl="2" eaLnBrk="1" latinLnBrk="0" hangingPunct="1"/>
            <a:r>
              <a:rPr lang="sl-SI" smtClean="0"/>
              <a:t>Tretja raven</a:t>
            </a:r>
          </a:p>
          <a:p>
            <a:pPr lvl="3" eaLnBrk="1" latinLnBrk="0" hangingPunct="1"/>
            <a:r>
              <a:rPr lang="sl-SI" smtClean="0"/>
              <a:t>Četrta raven</a:t>
            </a:r>
          </a:p>
          <a:p>
            <a:pPr lvl="4" eaLnBrk="1" latinLnBrk="0" hangingPunct="1"/>
            <a:r>
              <a:rPr lang="sl-SI" smtClean="0"/>
              <a:t>Peta raven</a:t>
            </a:r>
            <a:endParaRPr kumimoji="0" lang="en-US"/>
          </a:p>
        </p:txBody>
      </p:sp>
      <p:sp>
        <p:nvSpPr>
          <p:cNvPr id="5" name="Ograda datum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6" name="Ograda no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7" name="Ograda številke diapoz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ravokotnik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sl-SI" smtClean="0"/>
              <a:t>Uredite slog naslova matrice</a:t>
            </a:r>
            <a:endParaRPr kumimoji="0" lang="en-US"/>
          </a:p>
        </p:txBody>
      </p:sp>
      <p:sp>
        <p:nvSpPr>
          <p:cNvPr id="3" name="Ograda besedila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sl-SI" smtClean="0"/>
              <a:t>Uredite sloge besedila matrice</a:t>
            </a:r>
          </a:p>
        </p:txBody>
      </p:sp>
      <p:sp>
        <p:nvSpPr>
          <p:cNvPr id="4" name="Ograda besedila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sl-SI" smtClean="0"/>
              <a:t>Uredite sloge besedila matrice</a:t>
            </a:r>
          </a:p>
        </p:txBody>
      </p:sp>
      <p:sp>
        <p:nvSpPr>
          <p:cNvPr id="5" name="Ograda vsebine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sl-SI" smtClean="0"/>
              <a:t>Uredite sloge besedila matrice</a:t>
            </a:r>
          </a:p>
          <a:p>
            <a:pPr lvl="1" eaLnBrk="1" latinLnBrk="0" hangingPunct="1"/>
            <a:r>
              <a:rPr lang="sl-SI" smtClean="0"/>
              <a:t>Druga raven</a:t>
            </a:r>
          </a:p>
          <a:p>
            <a:pPr lvl="2" eaLnBrk="1" latinLnBrk="0" hangingPunct="1"/>
            <a:r>
              <a:rPr lang="sl-SI" smtClean="0"/>
              <a:t>Tretja raven</a:t>
            </a:r>
          </a:p>
          <a:p>
            <a:pPr lvl="3" eaLnBrk="1" latinLnBrk="0" hangingPunct="1"/>
            <a:r>
              <a:rPr lang="sl-SI" smtClean="0"/>
              <a:t>Četrta raven</a:t>
            </a:r>
          </a:p>
          <a:p>
            <a:pPr lvl="4" eaLnBrk="1" latinLnBrk="0" hangingPunct="1"/>
            <a:r>
              <a:rPr lang="sl-SI" smtClean="0"/>
              <a:t>Peta raven</a:t>
            </a:r>
            <a:endParaRPr kumimoji="0" lang="en-US"/>
          </a:p>
        </p:txBody>
      </p:sp>
      <p:sp>
        <p:nvSpPr>
          <p:cNvPr id="6" name="Ograda vsebine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sl-SI" smtClean="0"/>
              <a:t>Uredite sloge besedila matrice</a:t>
            </a:r>
          </a:p>
          <a:p>
            <a:pPr lvl="1" eaLnBrk="1" latinLnBrk="0" hangingPunct="1"/>
            <a:r>
              <a:rPr lang="sl-SI" smtClean="0"/>
              <a:t>Druga raven</a:t>
            </a:r>
          </a:p>
          <a:p>
            <a:pPr lvl="2" eaLnBrk="1" latinLnBrk="0" hangingPunct="1"/>
            <a:r>
              <a:rPr lang="sl-SI" smtClean="0"/>
              <a:t>Tretja raven</a:t>
            </a:r>
          </a:p>
          <a:p>
            <a:pPr lvl="3" eaLnBrk="1" latinLnBrk="0" hangingPunct="1"/>
            <a:r>
              <a:rPr lang="sl-SI" smtClean="0"/>
              <a:t>Četrta raven</a:t>
            </a:r>
          </a:p>
          <a:p>
            <a:pPr lvl="4" eaLnBrk="1" latinLnBrk="0" hangingPunct="1"/>
            <a:r>
              <a:rPr lang="sl-SI" smtClean="0"/>
              <a:t>Peta raven</a:t>
            </a:r>
            <a:endParaRPr kumimoji="0" lang="en-US"/>
          </a:p>
        </p:txBody>
      </p:sp>
      <p:sp>
        <p:nvSpPr>
          <p:cNvPr id="7" name="Ograda datum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8" name="Ograda no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9" name="Ograda številke diapoz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  <p:sp>
        <p:nvSpPr>
          <p:cNvPr id="16" name="Pravokotnik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7" name="Pravokotnik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Pravokotnik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Pravokotnik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Pravokotnik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Pravokotnik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Pravokotnik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Pravokotnik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0" name="Pravokotnik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sl-SI" smtClean="0"/>
              <a:t>Uredite slog naslova matrice</a:t>
            </a:r>
            <a:endParaRPr kumimoji="0" lang="en-US"/>
          </a:p>
        </p:txBody>
      </p:sp>
      <p:sp>
        <p:nvSpPr>
          <p:cNvPr id="3" name="Ograda datum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4" name="Ograda no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5" name="Ograda številke diapoz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grada datum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3" name="Ograda no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Ograda številke diapoz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sl-SI" smtClean="0"/>
              <a:t>Uredite slog naslova matrice</a:t>
            </a:r>
            <a:endParaRPr kumimoji="0" lang="en-US"/>
          </a:p>
        </p:txBody>
      </p:sp>
      <p:sp>
        <p:nvSpPr>
          <p:cNvPr id="3" name="Ograda besedila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sl-SI" smtClean="0"/>
              <a:t>Uredite sloge besedila matrice</a:t>
            </a:r>
          </a:p>
        </p:txBody>
      </p:sp>
      <p:sp>
        <p:nvSpPr>
          <p:cNvPr id="4" name="Ograda vsebine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sl-SI" smtClean="0"/>
              <a:t>Uredite sloge besedila matrice</a:t>
            </a:r>
          </a:p>
          <a:p>
            <a:pPr lvl="1" eaLnBrk="1" latinLnBrk="0" hangingPunct="1"/>
            <a:r>
              <a:rPr lang="sl-SI" smtClean="0"/>
              <a:t>Druga raven</a:t>
            </a:r>
          </a:p>
          <a:p>
            <a:pPr lvl="2" eaLnBrk="1" latinLnBrk="0" hangingPunct="1"/>
            <a:r>
              <a:rPr lang="sl-SI" smtClean="0"/>
              <a:t>Tretja raven</a:t>
            </a:r>
          </a:p>
          <a:p>
            <a:pPr lvl="3" eaLnBrk="1" latinLnBrk="0" hangingPunct="1"/>
            <a:r>
              <a:rPr lang="sl-SI" smtClean="0"/>
              <a:t>Četrta raven</a:t>
            </a:r>
          </a:p>
          <a:p>
            <a:pPr lvl="4" eaLnBrk="1" latinLnBrk="0" hangingPunct="1"/>
            <a:r>
              <a:rPr lang="sl-SI" smtClean="0"/>
              <a:t>Peta raven</a:t>
            </a:r>
            <a:endParaRPr kumimoji="0" lang="en-US"/>
          </a:p>
        </p:txBody>
      </p:sp>
      <p:sp>
        <p:nvSpPr>
          <p:cNvPr id="5" name="Ograda datum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6" name="Ograda no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7" name="Ograda številke diapoz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avokotnik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cxnSp>
        <p:nvCxnSpPr>
          <p:cNvPr id="9" name="Raven povezovalnik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Skupina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Raven povezovalnik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Raven povezovalnik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Raven povezovalnik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Naslov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sl-SI" smtClean="0"/>
              <a:t>Uredite slog naslova matrice</a:t>
            </a:r>
            <a:endParaRPr kumimoji="0" lang="en-US"/>
          </a:p>
        </p:txBody>
      </p:sp>
      <p:sp>
        <p:nvSpPr>
          <p:cNvPr id="3" name="Ograda slike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sl-SI" dirty="0" smtClean="0"/>
              <a:t>Kliknite ikono, če želite dodati sliko</a:t>
            </a:r>
            <a:endParaRPr kumimoji="0" lang="en-US" dirty="0"/>
          </a:p>
        </p:txBody>
      </p:sp>
      <p:sp>
        <p:nvSpPr>
          <p:cNvPr id="4" name="Ograda besedila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sl-SI" smtClean="0"/>
              <a:t>Uredite sloge besedila matrice</a:t>
            </a:r>
          </a:p>
        </p:txBody>
      </p:sp>
      <p:grpSp>
        <p:nvGrpSpPr>
          <p:cNvPr id="14" name="Skupina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Raven povezovalnik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Raven povezovalnik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Raven povezovalnik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Skupina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Raven povezovalnik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Raven povezovalnik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Raven povezovalnik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Ograda datuma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/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6" name="Ograda noge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/>
          <a:p>
            <a:endParaRPr lang="sl-SI" dirty="0"/>
          </a:p>
        </p:txBody>
      </p:sp>
      <p:sp>
        <p:nvSpPr>
          <p:cNvPr id="7" name="Ograda številke diapozitiva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/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avokotnik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Pravokotnik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Pravokotnik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Pravokotnik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Pravokotnik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Pravokotnik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5" name="Pravokotnik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6" name="Pravokotnik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7" name="Pravokotnik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grada naslova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kumimoji="0" lang="sl-SI" smtClean="0"/>
              <a:t>Uredite slog naslova matrice</a:t>
            </a:r>
            <a:endParaRPr kumimoji="0" lang="en-US"/>
          </a:p>
        </p:txBody>
      </p:sp>
      <p:sp>
        <p:nvSpPr>
          <p:cNvPr id="13" name="Ograda besedila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sl-SI" smtClean="0"/>
              <a:t>Uredite sloge besedila matrice</a:t>
            </a:r>
          </a:p>
          <a:p>
            <a:pPr lvl="1" eaLnBrk="1" latinLnBrk="0" hangingPunct="1"/>
            <a:r>
              <a:rPr kumimoji="0" lang="sl-SI" smtClean="0"/>
              <a:t>Druga raven</a:t>
            </a:r>
          </a:p>
          <a:p>
            <a:pPr lvl="2" eaLnBrk="1" latinLnBrk="0" hangingPunct="1"/>
            <a:r>
              <a:rPr kumimoji="0" lang="sl-SI" smtClean="0"/>
              <a:t>Tretja raven</a:t>
            </a:r>
          </a:p>
          <a:p>
            <a:pPr lvl="3" eaLnBrk="1" latinLnBrk="0" hangingPunct="1"/>
            <a:r>
              <a:rPr kumimoji="0" lang="sl-SI" smtClean="0"/>
              <a:t>Četrta raven</a:t>
            </a:r>
          </a:p>
          <a:p>
            <a:pPr lvl="4" eaLnBrk="1" latinLnBrk="0" hangingPunct="1"/>
            <a:r>
              <a:rPr kumimoji="0" lang="sl-SI" smtClean="0"/>
              <a:t>Peta raven</a:t>
            </a:r>
            <a:endParaRPr kumimoji="0" lang="en-US"/>
          </a:p>
        </p:txBody>
      </p:sp>
      <p:sp>
        <p:nvSpPr>
          <p:cNvPr id="14" name="Ograda datuma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AF4888C0-B25B-4A67-9C36-B83635FC9DBD}" type="datetimeFigureOut">
              <a:rPr lang="sl-SI" smtClean="0"/>
              <a:t>18. 05. 2020</a:t>
            </a:fld>
            <a:endParaRPr lang="sl-SI" dirty="0"/>
          </a:p>
        </p:txBody>
      </p:sp>
      <p:sp>
        <p:nvSpPr>
          <p:cNvPr id="3" name="Ograda noge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sl-SI" dirty="0"/>
          </a:p>
        </p:txBody>
      </p:sp>
      <p:sp>
        <p:nvSpPr>
          <p:cNvPr id="23" name="Ograda številke diapozitiva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00A5F059-8DC7-4F49-83FB-B9FC1FEA2F1E}" type="slidenum">
              <a:rPr lang="sl-SI" smtClean="0"/>
              <a:t>‹#›</a:t>
            </a:fld>
            <a:endParaRPr lang="sl-SI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009" r:id="rId1"/>
    <p:sldLayoutId id="2147484010" r:id="rId2"/>
    <p:sldLayoutId id="2147484011" r:id="rId3"/>
    <p:sldLayoutId id="2147484012" r:id="rId4"/>
    <p:sldLayoutId id="2147484013" r:id="rId5"/>
    <p:sldLayoutId id="2147484014" r:id="rId6"/>
    <p:sldLayoutId id="2147484015" r:id="rId7"/>
    <p:sldLayoutId id="2147484016" r:id="rId8"/>
    <p:sldLayoutId id="2147484017" r:id="rId9"/>
    <p:sldLayoutId id="2147484018" r:id="rId10"/>
    <p:sldLayoutId id="2147484019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tatista.com/statistics/314741/revenue-of-tesla-by-segment/" TargetMode="External"/><Relationship Id="rId13" Type="http://schemas.openxmlformats.org/officeDocument/2006/relationships/hyperlink" Target="https://www.theverge.com/2017/3/8/14854858/tesla-solar-hawaii-kauai-kiuc-powerpack-battery-generator" TargetMode="External"/><Relationship Id="rId3" Type="http://schemas.openxmlformats.org/officeDocument/2006/relationships/hyperlink" Target="https://www.tesla.com/" TargetMode="External"/><Relationship Id="rId7" Type="http://schemas.openxmlformats.org/officeDocument/2006/relationships/hyperlink" Target="https://www.geotab.com/white-paper/electric-vehicle-trends/" TargetMode="External"/><Relationship Id="rId12" Type="http://schemas.openxmlformats.org/officeDocument/2006/relationships/hyperlink" Target="https://www.fool.com/investing/2017/08/23/tesla-incs-capital-expenditures-are-soaring.aspx" TargetMode="External"/><Relationship Id="rId2" Type="http://schemas.openxmlformats.org/officeDocument/2006/relationships/hyperlink" Target="https://en.wikipedia.org/wiki/Tesla,_Inc.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Geely" TargetMode="External"/><Relationship Id="rId11" Type="http://schemas.openxmlformats.org/officeDocument/2006/relationships/hyperlink" Target="https://www.fool.com/investing/2020/02/19/where-will-tesla-be-in-5-years.aspx" TargetMode="External"/><Relationship Id="rId5" Type="http://schemas.openxmlformats.org/officeDocument/2006/relationships/hyperlink" Target="https://sl.wikipedia.org/wiki/Toyota" TargetMode="External"/><Relationship Id="rId10" Type="http://schemas.openxmlformats.org/officeDocument/2006/relationships/hyperlink" Target="https://www.theverge.com/2020/1/3/21047233/tesla-2019-deliveries-q4-record-model-3-sales" TargetMode="External"/><Relationship Id="rId4" Type="http://schemas.openxmlformats.org/officeDocument/2006/relationships/hyperlink" Target="https://en.wikipedia.org/wiki/Toyota" TargetMode="External"/><Relationship Id="rId9" Type="http://schemas.openxmlformats.org/officeDocument/2006/relationships/hyperlink" Target="https://www.tesla.com/about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sl-SI" dirty="0" smtClean="0"/>
              <a:t>Ocena vrednosti družbe Tesla</a:t>
            </a:r>
            <a:endParaRPr lang="sl-SI" dirty="0"/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sl-SI" dirty="0"/>
              <a:t>Nejc Duščak, Maks Perbil, Sebastjan Šenk, Lenart </a:t>
            </a:r>
            <a:r>
              <a:rPr lang="sl-SI" dirty="0" smtClean="0"/>
              <a:t>Zavrtanik</a:t>
            </a:r>
            <a:endParaRPr lang="sl-SI" dirty="0"/>
          </a:p>
          <a:p>
            <a:r>
              <a:rPr lang="sl-SI" dirty="0"/>
              <a:t>Denar in </a:t>
            </a:r>
            <a:r>
              <a:rPr lang="sl-SI" dirty="0" smtClean="0"/>
              <a:t>Finance</a:t>
            </a:r>
          </a:p>
          <a:p>
            <a:r>
              <a:rPr lang="sl-SI" dirty="0" smtClean="0"/>
              <a:t>Mentor: </a:t>
            </a:r>
            <a:r>
              <a:rPr lang="sl-SI" dirty="0"/>
              <a:t>doc. dr. Matjaž </a:t>
            </a:r>
            <a:r>
              <a:rPr lang="sl-SI" dirty="0" smtClean="0"/>
              <a:t>Črnigoj</a:t>
            </a:r>
          </a:p>
          <a:p>
            <a:r>
              <a:rPr lang="sl-SI" dirty="0" smtClean="0"/>
              <a:t>Ljubljana, 2020</a:t>
            </a:r>
            <a:endParaRPr lang="sl-SI" dirty="0"/>
          </a:p>
          <a:p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5462762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d) Delnice tesle</a:t>
            </a: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sz="2400" dirty="0"/>
              <a:t>Delnice so oblika  vrednostnega papirja, ki imetniku predstavlja delež v lastništvu delniške družbe</a:t>
            </a:r>
            <a:r>
              <a:rPr lang="sl-SI" sz="2400" dirty="0" smtClean="0"/>
              <a:t>.</a:t>
            </a:r>
          </a:p>
          <a:p>
            <a:r>
              <a:rPr lang="sl-SI" dirty="0" smtClean="0"/>
              <a:t>TSLA kotira na borzi NASDAQ</a:t>
            </a:r>
          </a:p>
          <a:p>
            <a:r>
              <a:rPr lang="sl-SI" dirty="0" smtClean="0"/>
              <a:t>2019 jih pričnejo podrobneje opazovati</a:t>
            </a:r>
          </a:p>
          <a:p>
            <a:r>
              <a:rPr lang="sl-SI" dirty="0" smtClean="0"/>
              <a:t>2.6.2010 prvič na trgu, vrednost ene 19$</a:t>
            </a:r>
          </a:p>
          <a:p>
            <a:r>
              <a:rPr lang="sl-SI" dirty="0" smtClean="0"/>
              <a:t>19.2.2020 rekordna            </a:t>
            </a:r>
            <a:r>
              <a:rPr lang="sl-SI" dirty="0" err="1" smtClean="0"/>
              <a:t>basdbsdbsdbsd</a:t>
            </a:r>
            <a:r>
              <a:rPr lang="sl-SI" dirty="0" smtClean="0"/>
              <a:t> </a:t>
            </a:r>
            <a:r>
              <a:rPr lang="sl-SI" dirty="0"/>
              <a:t>ene vrednost </a:t>
            </a:r>
            <a:r>
              <a:rPr lang="sl-SI" dirty="0" smtClean="0"/>
              <a:t> delnice </a:t>
            </a:r>
            <a:r>
              <a:rPr lang="sl-SI" dirty="0"/>
              <a:t>917$</a:t>
            </a:r>
          </a:p>
          <a:p>
            <a:endParaRPr lang="sl-SI" dirty="0" smtClean="0"/>
          </a:p>
          <a:p>
            <a:endParaRPr lang="sl-SI" dirty="0"/>
          </a:p>
        </p:txBody>
      </p:sp>
      <p:pic>
        <p:nvPicPr>
          <p:cNvPr id="4" name="Slika 3" descr="Stock Market GIFs | Tenor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4221088"/>
            <a:ext cx="3312368" cy="23360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72326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d) Delnice tesle</a:t>
            </a:r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 smtClean="0"/>
              <a:t>18.3.2020 močan padec, vrednost ene zgolj 361$</a:t>
            </a:r>
          </a:p>
          <a:p>
            <a:r>
              <a:rPr lang="sl-SI" dirty="0" smtClean="0"/>
              <a:t>Vpliv Covid-19</a:t>
            </a:r>
          </a:p>
          <a:p>
            <a:r>
              <a:rPr lang="sl-SI" dirty="0" smtClean="0"/>
              <a:t>Vseh delnic je 184,39M, od tega 143,78M</a:t>
            </a:r>
            <a:endParaRPr lang="sl-SI" dirty="0"/>
          </a:p>
        </p:txBody>
      </p:sp>
      <p:pic>
        <p:nvPicPr>
          <p:cNvPr id="4" name="Picture 1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92"/>
          <a:stretch/>
        </p:blipFill>
        <p:spPr bwMode="auto">
          <a:xfrm>
            <a:off x="539552" y="3861048"/>
            <a:ext cx="5256584" cy="280087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22614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2. NAPOVEDI</a:t>
            </a:r>
            <a:br>
              <a:rPr lang="sl-SI" dirty="0" smtClean="0"/>
            </a:br>
            <a:r>
              <a:rPr lang="sl-SI" dirty="0" smtClean="0"/>
              <a:t/>
            </a:r>
            <a:br>
              <a:rPr lang="sl-SI" dirty="0" smtClean="0"/>
            </a:br>
            <a:r>
              <a:rPr lang="sl-SI" dirty="0" smtClean="0"/>
              <a:t/>
            </a:r>
            <a:br>
              <a:rPr lang="sl-SI" dirty="0" smtClean="0"/>
            </a:b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2400" dirty="0"/>
              <a:t>Na podlagi podatkov, ki smo jih prejeli od skupine, ki se ukvarja s finančno analizo družbe Tesla, smo oblikovali napovedi stroškov, dohodkov in  investicij. </a:t>
            </a:r>
            <a:endParaRPr lang="sl-SI" sz="2400" dirty="0" smtClean="0"/>
          </a:p>
          <a:p>
            <a:r>
              <a:rPr lang="sl-SI" dirty="0" smtClean="0"/>
              <a:t>a) Napoved prihodkov</a:t>
            </a:r>
          </a:p>
          <a:p>
            <a:r>
              <a:rPr lang="sl-SI" dirty="0" smtClean="0"/>
              <a:t>b) Napoved stroškov</a:t>
            </a:r>
          </a:p>
          <a:p>
            <a:r>
              <a:rPr lang="sl-SI" dirty="0" smtClean="0"/>
              <a:t>c) Napoved investicij</a:t>
            </a:r>
          </a:p>
          <a:p>
            <a:r>
              <a:rPr lang="sl-SI" dirty="0" smtClean="0"/>
              <a:t>d) Čisti dobiček</a:t>
            </a:r>
          </a:p>
          <a:p>
            <a:endParaRPr lang="sl-SI" dirty="0"/>
          </a:p>
        </p:txBody>
      </p:sp>
      <p:pic>
        <p:nvPicPr>
          <p:cNvPr id="4" name="Slika 3" descr="Farida The Fortune Teller GIFs - Get the best GIF on GIPHY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3501008"/>
            <a:ext cx="4032448" cy="27147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98010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a) Napoved prihodkov</a:t>
            </a:r>
            <a:br>
              <a:rPr lang="sl-SI" dirty="0"/>
            </a:b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sz="2400" dirty="0"/>
              <a:t>Prihodke je mogoče opredeliti kot znesek denarja, ki ga podjetje prejme od svojih kupcev v zameno za prodajo blaga ali storitev. </a:t>
            </a:r>
            <a:endParaRPr lang="sl-SI" sz="2400" dirty="0" smtClean="0"/>
          </a:p>
          <a:p>
            <a:r>
              <a:rPr lang="sl-SI" sz="2400" dirty="0" smtClean="0"/>
              <a:t>Od 2016 do 2019 prihodki rastejo. 2016 =&gt; 6,5 milijard evrov, 2019 =&gt; 21,5 milijard evrov</a:t>
            </a:r>
          </a:p>
          <a:p>
            <a:r>
              <a:rPr lang="sl-SI" sz="2400" dirty="0" smtClean="0"/>
              <a:t>To pomeni povečanje prihodkov za 15 milijard evrov v zgolj 3 letih</a:t>
            </a:r>
            <a:endParaRPr lang="sl-SI" sz="2400" dirty="0"/>
          </a:p>
          <a:p>
            <a:endParaRPr lang="sl-SI" dirty="0"/>
          </a:p>
        </p:txBody>
      </p:sp>
      <p:pic>
        <p:nvPicPr>
          <p:cNvPr id="4" name="Slika 3"/>
          <p:cNvPicPr/>
          <p:nvPr/>
        </p:nvPicPr>
        <p:blipFill>
          <a:blip r:embed="rId2"/>
          <a:stretch>
            <a:fillRect/>
          </a:stretch>
        </p:blipFill>
        <p:spPr>
          <a:xfrm>
            <a:off x="4427984" y="4437112"/>
            <a:ext cx="4716016" cy="2420888"/>
          </a:xfrm>
          <a:prstGeom prst="rect">
            <a:avLst/>
          </a:prstGeom>
        </p:spPr>
      </p:pic>
      <p:pic>
        <p:nvPicPr>
          <p:cNvPr id="5" name="Slika 4"/>
          <p:cNvPicPr/>
          <p:nvPr/>
        </p:nvPicPr>
        <p:blipFill>
          <a:blip r:embed="rId3"/>
          <a:stretch>
            <a:fillRect/>
          </a:stretch>
        </p:blipFill>
        <p:spPr>
          <a:xfrm>
            <a:off x="323528" y="4706960"/>
            <a:ext cx="3672408" cy="215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634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a) Napoved prihodkov</a:t>
            </a:r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 smtClean="0"/>
              <a:t>V letu 2019 se prihodki iz avtomobilskega lizinga in pridobivanja ter shranjevanja energije zmanjšajo, vendar se poveča prodaja avtomobilov ter prihodki s strani storitev in ostali prihodki povišajo v primerjavi z 2018.</a:t>
            </a:r>
            <a:endParaRPr lang="sl-SI" dirty="0"/>
          </a:p>
        </p:txBody>
      </p:sp>
      <p:pic>
        <p:nvPicPr>
          <p:cNvPr id="4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4293096"/>
            <a:ext cx="5040560" cy="24208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235039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b) Napoved stroškov</a:t>
            </a:r>
            <a:br>
              <a:rPr lang="sl-SI" dirty="0"/>
            </a:b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2800" dirty="0" smtClean="0"/>
              <a:t>Iz 2016 na 2019 odhodki močno povečajo, sicer za več kot 250%(4999M € =&gt; 17892M €)</a:t>
            </a:r>
          </a:p>
          <a:p>
            <a:r>
              <a:rPr lang="sl-SI" sz="2800" dirty="0" smtClean="0"/>
              <a:t>Podobno je s celotnimi poslovnimi odhodki, iz 7098M €(2016) so se povečali na 21502M€(2019)</a:t>
            </a:r>
            <a:endParaRPr lang="sl-SI" sz="2800" dirty="0"/>
          </a:p>
        </p:txBody>
      </p:sp>
      <p:graphicFrame>
        <p:nvGraphicFramePr>
          <p:cNvPr id="4" name="Chart 2"/>
          <p:cNvGraphicFramePr/>
          <p:nvPr>
            <p:extLst>
              <p:ext uri="{D42A27DB-BD31-4B8C-83A1-F6EECF244321}">
                <p14:modId xmlns:p14="http://schemas.microsoft.com/office/powerpoint/2010/main" val="1285062417"/>
              </p:ext>
            </p:extLst>
          </p:nvPr>
        </p:nvGraphicFramePr>
        <p:xfrm>
          <a:off x="323528" y="4033787"/>
          <a:ext cx="5010150" cy="2809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1"/>
          <p:cNvGraphicFramePr/>
          <p:nvPr>
            <p:extLst>
              <p:ext uri="{D42A27DB-BD31-4B8C-83A1-F6EECF244321}">
                <p14:modId xmlns:p14="http://schemas.microsoft.com/office/powerpoint/2010/main" val="108060267"/>
              </p:ext>
            </p:extLst>
          </p:nvPr>
        </p:nvGraphicFramePr>
        <p:xfrm>
          <a:off x="5360429" y="4477891"/>
          <a:ext cx="3783571" cy="2380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29461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b) </a:t>
            </a:r>
            <a:r>
              <a:rPr lang="sl-SI" dirty="0"/>
              <a:t>Napoved stroškov</a:t>
            </a:r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2400" dirty="0"/>
              <a:t>Linearno pa ne rastejo tudi stroški namenjeni raziskavam in razvoju (Research &amp; Development), te kot vidimo so se leta 2017 močno povečali, iz 772 milijonov evrov na 1326 milijonov. Vendar je podjetje  v zadnjih dveh letih te stroške zmanjšalo, tako da so leta 2019 znašali 1171 milijon </a:t>
            </a:r>
            <a:r>
              <a:rPr lang="sl-SI" sz="2400" dirty="0" smtClean="0"/>
              <a:t>evrov.</a:t>
            </a:r>
            <a:endParaRPr lang="sl-SI" sz="2400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505887533"/>
              </p:ext>
            </p:extLst>
          </p:nvPr>
        </p:nvGraphicFramePr>
        <p:xfrm>
          <a:off x="3209925" y="3861048"/>
          <a:ext cx="5934075" cy="275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12334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c) Napoved investicij</a:t>
            </a:r>
            <a:br>
              <a:rPr lang="sl-SI" dirty="0"/>
            </a:br>
            <a:r>
              <a:rPr lang="sl-SI" dirty="0" smtClean="0"/>
              <a:t/>
            </a:r>
            <a:br>
              <a:rPr lang="sl-SI" dirty="0" smtClean="0"/>
            </a:br>
            <a:endParaRPr lang="sl-SI" dirty="0"/>
          </a:p>
        </p:txBody>
      </p:sp>
      <p:sp>
        <p:nvSpPr>
          <p:cNvPr id="5" name="Ograda vsebine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2400" dirty="0"/>
              <a:t>Vidimo, da močno izstopa leto 2017, v katerem je Tesla v Ontario (Kalifornija), zgradila zbiralnike energije, ki lahko vzdržujejo 15000 gospodinjstev</a:t>
            </a:r>
            <a:r>
              <a:rPr lang="sl-SI" sz="2400" dirty="0" smtClean="0"/>
              <a:t>.</a:t>
            </a:r>
          </a:p>
          <a:p>
            <a:r>
              <a:rPr lang="sl-SI" sz="2400" dirty="0"/>
              <a:t>Prav tako pa so istega leta podpisali tudi pogodbo z </a:t>
            </a:r>
            <a:r>
              <a:rPr lang="sl-SI" sz="2400" dirty="0" err="1"/>
              <a:t>Kauai</a:t>
            </a:r>
            <a:r>
              <a:rPr lang="sl-SI" sz="2400" dirty="0"/>
              <a:t> </a:t>
            </a:r>
            <a:r>
              <a:rPr lang="sl-SI" sz="2400" dirty="0" err="1"/>
              <a:t>Island</a:t>
            </a:r>
            <a:r>
              <a:rPr lang="sl-SI" sz="2400" dirty="0"/>
              <a:t> </a:t>
            </a:r>
            <a:r>
              <a:rPr lang="sl-SI" sz="2400" dirty="0" err="1"/>
              <a:t>Utility</a:t>
            </a:r>
            <a:r>
              <a:rPr lang="sl-SI" sz="2400" dirty="0"/>
              <a:t> </a:t>
            </a:r>
            <a:r>
              <a:rPr lang="sl-SI" sz="2400" dirty="0" err="1"/>
              <a:t>Cooperative</a:t>
            </a:r>
            <a:r>
              <a:rPr lang="sl-SI" sz="2400" dirty="0"/>
              <a:t>, po kateri naj bi na otoku </a:t>
            </a:r>
            <a:r>
              <a:rPr lang="sl-SI" sz="2400" dirty="0" err="1"/>
              <a:t>Kauai</a:t>
            </a:r>
            <a:r>
              <a:rPr lang="sl-SI" sz="2400" dirty="0"/>
              <a:t> zgradili 52 baterij za shranjevanje energije in sončno farmo.</a:t>
            </a:r>
          </a:p>
          <a:p>
            <a:endParaRPr lang="sl-SI" sz="2800" dirty="0"/>
          </a:p>
        </p:txBody>
      </p:sp>
      <p:graphicFrame>
        <p:nvGraphicFramePr>
          <p:cNvPr id="6" name="Chart 9"/>
          <p:cNvGraphicFramePr/>
          <p:nvPr>
            <p:extLst>
              <p:ext uri="{D42A27DB-BD31-4B8C-83A1-F6EECF244321}">
                <p14:modId xmlns:p14="http://schemas.microsoft.com/office/powerpoint/2010/main" val="3336789666"/>
              </p:ext>
            </p:extLst>
          </p:nvPr>
        </p:nvGraphicFramePr>
        <p:xfrm>
          <a:off x="4067944" y="4365104"/>
          <a:ext cx="4062586" cy="2326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97230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c) Napoved investicij</a:t>
            </a:r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 smtClean="0"/>
              <a:t>Za podatke smo gledali izkaz denarnih tokov in sicer denarni tok iz investicijskih dejavnosti.</a:t>
            </a:r>
          </a:p>
          <a:p>
            <a:r>
              <a:rPr lang="sl-SI" dirty="0" smtClean="0"/>
              <a:t>Investicije </a:t>
            </a:r>
            <a:r>
              <a:rPr lang="sl-SI" dirty="0" smtClean="0"/>
              <a:t>močno nihajo zato težko </a:t>
            </a:r>
            <a:r>
              <a:rPr lang="sl-SI" dirty="0" smtClean="0"/>
              <a:t>napovedati</a:t>
            </a:r>
            <a:endParaRPr lang="sl-SI" dirty="0" smtClean="0"/>
          </a:p>
        </p:txBody>
      </p:sp>
      <p:graphicFrame>
        <p:nvGraphicFramePr>
          <p:cNvPr id="4" name="Chart 16"/>
          <p:cNvGraphicFramePr/>
          <p:nvPr>
            <p:extLst>
              <p:ext uri="{D42A27DB-BD31-4B8C-83A1-F6EECF244321}">
                <p14:modId xmlns:p14="http://schemas.microsoft.com/office/powerpoint/2010/main" val="1870323737"/>
              </p:ext>
            </p:extLst>
          </p:nvPr>
        </p:nvGraphicFramePr>
        <p:xfrm>
          <a:off x="1619672" y="4339026"/>
          <a:ext cx="5760720" cy="23736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384741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c) Napoved investicij</a:t>
            </a:r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2400" dirty="0"/>
              <a:t>Kapitalski izdatki (angl. </a:t>
            </a:r>
            <a:r>
              <a:rPr lang="sl-SI" sz="2400" dirty="0" err="1"/>
              <a:t>Capital</a:t>
            </a:r>
            <a:r>
              <a:rPr lang="sl-SI" sz="2400" dirty="0"/>
              <a:t> </a:t>
            </a:r>
            <a:r>
              <a:rPr lang="sl-SI" sz="2400" dirty="0" err="1"/>
              <a:t>expenditures</a:t>
            </a:r>
            <a:r>
              <a:rPr lang="sl-SI" sz="2400" dirty="0"/>
              <a:t>) so močno povezani z denarnim tokom investicijskih dejavnosti, kar vidimo tudi v primerjavi njunih </a:t>
            </a:r>
            <a:r>
              <a:rPr lang="sl-SI" sz="2400" dirty="0" smtClean="0"/>
              <a:t>grafov.</a:t>
            </a:r>
          </a:p>
          <a:p>
            <a:r>
              <a:rPr lang="sl-SI" sz="2400" dirty="0" smtClean="0"/>
              <a:t>2017 veliki izdatki za izgradnjo Modela 3</a:t>
            </a:r>
          </a:p>
          <a:p>
            <a:r>
              <a:rPr lang="sl-SI" sz="2400" dirty="0"/>
              <a:t>V letu 2020 pa si Tesla prizadeva izgradnjo nove </a:t>
            </a:r>
            <a:r>
              <a:rPr lang="sl-SI" sz="2400" dirty="0" err="1"/>
              <a:t>mega</a:t>
            </a:r>
            <a:r>
              <a:rPr lang="sl-SI" sz="2400" dirty="0"/>
              <a:t> tovarne </a:t>
            </a:r>
            <a:r>
              <a:rPr lang="sl-SI" sz="2400" dirty="0" smtClean="0"/>
              <a:t>(Nemčija), kjer </a:t>
            </a:r>
            <a:r>
              <a:rPr lang="sl-SI" sz="2400" dirty="0"/>
              <a:t>naj bi izdelovali baterije in pogonske sklope</a:t>
            </a:r>
            <a:r>
              <a:rPr lang="sl-SI" sz="2400" dirty="0" smtClean="0"/>
              <a:t>.</a:t>
            </a:r>
            <a:endParaRPr lang="sl-SI" sz="2400" dirty="0" smtClean="0"/>
          </a:p>
        </p:txBody>
      </p:sp>
    </p:spTree>
    <p:extLst>
      <p:ext uri="{BB962C8B-B14F-4D97-AF65-F5344CB8AC3E}">
        <p14:creationId xmlns:p14="http://schemas.microsoft.com/office/powerpoint/2010/main" val="3215373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UVOD</a:t>
            </a: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 smtClean="0"/>
              <a:t>Napoved vrednosti delnic Tesle</a:t>
            </a:r>
          </a:p>
          <a:p>
            <a:r>
              <a:rPr lang="sl-SI" dirty="0" smtClean="0"/>
              <a:t>Metoda diskontiranih denarnih tokov (DCF) brez dividend.</a:t>
            </a:r>
          </a:p>
          <a:p>
            <a:r>
              <a:rPr lang="sl-SI" dirty="0" smtClean="0"/>
              <a:t>Za izračun vrednosti celotnega kapitala smo vzeli 3 različne podatke o WACC</a:t>
            </a:r>
          </a:p>
          <a:p>
            <a:r>
              <a:rPr lang="sl-SI" dirty="0" smtClean="0"/>
              <a:t>Na </a:t>
            </a:r>
            <a:r>
              <a:rPr lang="sl-SI" dirty="0"/>
              <a:t>podlagi našega znanja pa ocenjujemo, da bo vrednost delnice družbe Tesla previsoka</a:t>
            </a:r>
          </a:p>
        </p:txBody>
      </p:sp>
    </p:spTree>
    <p:extLst>
      <p:ext uri="{BB962C8B-B14F-4D97-AF65-F5344CB8AC3E}">
        <p14:creationId xmlns:p14="http://schemas.microsoft.com/office/powerpoint/2010/main" val="29046146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d) Čisti dobiček</a:t>
            </a: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Za podjetje je čisti dobiček preostali znesek zaslužka, potem ko so odšteti vsi stroški od </a:t>
            </a:r>
            <a:r>
              <a:rPr lang="sl-SI" dirty="0" smtClean="0"/>
              <a:t>prodaje</a:t>
            </a:r>
          </a:p>
          <a:p>
            <a:r>
              <a:rPr lang="sl-SI" dirty="0" smtClean="0"/>
              <a:t>2019 izguba 750M €, v prvi četrtini 2020 pa kar 668M €</a:t>
            </a:r>
          </a:p>
          <a:p>
            <a:r>
              <a:rPr lang="sl-SI" dirty="0" smtClean="0"/>
              <a:t>Sicer visoki dohodki(4,5B € v ¼ 2020), vendar še višji odhodk</a:t>
            </a:r>
          </a:p>
          <a:p>
            <a:r>
              <a:rPr lang="sl-SI" dirty="0" smtClean="0"/>
              <a:t>2017 rekordna izguba 1,9B€, krivec nakup podjetja SolarCity(cena 2,2B €)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655714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d) Čisti </a:t>
            </a:r>
            <a:r>
              <a:rPr lang="sl-SI" dirty="0" smtClean="0"/>
              <a:t>dobiček</a:t>
            </a:r>
            <a:br>
              <a:rPr lang="sl-SI" dirty="0" smtClean="0"/>
            </a:br>
            <a:r>
              <a:rPr lang="sl-SI" sz="3200" dirty="0"/>
              <a:t/>
            </a:r>
            <a:br>
              <a:rPr lang="sl-SI" sz="3200" dirty="0"/>
            </a:br>
            <a:r>
              <a:rPr lang="sl-SI" sz="3200" dirty="0" smtClean="0">
                <a:solidFill>
                  <a:schemeClr val="tx1"/>
                </a:solidFill>
              </a:rPr>
              <a:t>Že zadnja 4 leta beležijo izgubo.</a:t>
            </a:r>
            <a:br>
              <a:rPr lang="sl-SI" sz="3200" dirty="0" smtClean="0">
                <a:solidFill>
                  <a:schemeClr val="tx1"/>
                </a:solidFill>
              </a:rPr>
            </a:br>
            <a:r>
              <a:rPr lang="sl-SI" sz="3200" dirty="0" smtClean="0">
                <a:solidFill>
                  <a:schemeClr val="tx1"/>
                </a:solidFill>
              </a:rPr>
              <a:t>Tudi 2020 ne bo nič drugače, še posebej zaradi Covid-19, ki pušča posledice na industrijo</a:t>
            </a:r>
            <a:br>
              <a:rPr lang="sl-SI" sz="3200" dirty="0" smtClean="0">
                <a:solidFill>
                  <a:schemeClr val="tx1"/>
                </a:solidFill>
              </a:rPr>
            </a:br>
            <a:r>
              <a:rPr lang="sl-SI" dirty="0"/>
              <a:t/>
            </a:r>
            <a:br>
              <a:rPr lang="sl-SI" dirty="0"/>
            </a:br>
            <a:endParaRPr lang="sl-SI" dirty="0"/>
          </a:p>
        </p:txBody>
      </p:sp>
      <p:pic>
        <p:nvPicPr>
          <p:cNvPr id="4" name="Picture 14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3717032"/>
            <a:ext cx="4680520" cy="290466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922497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l-SI" cap="all" dirty="0" smtClean="0"/>
              <a:t>3.metode </a:t>
            </a:r>
            <a:r>
              <a:rPr lang="sl-SI" cap="all" dirty="0"/>
              <a:t>vrednotenja delnice</a:t>
            </a:r>
            <a:br>
              <a:rPr lang="sl-SI" cap="all" dirty="0"/>
            </a:br>
            <a:endParaRPr lang="sl-SI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Ograda vsebine 2"/>
              <p:cNvSpPr>
                <a:spLocks noGrp="1"/>
              </p:cNvSpPr>
              <p:nvPr>
                <p:ph idx="1"/>
              </p:nvPr>
            </p:nvSpPr>
            <p:spPr>
              <a:xfrm>
                <a:off x="827584" y="1772816"/>
                <a:ext cx="7772400" cy="4572000"/>
              </a:xfrm>
            </p:spPr>
            <p:txBody>
              <a:bodyPr>
                <a:normAutofit/>
              </a:bodyPr>
              <a:lstStyle/>
              <a:p>
                <a:r>
                  <a:rPr lang="sl-SI" sz="2200" dirty="0"/>
                  <a:t>Za vrednotenje </a:t>
                </a:r>
                <a:r>
                  <a:rPr lang="sl-SI" sz="2200"/>
                  <a:t>delnic </a:t>
                </a:r>
                <a:r>
                  <a:rPr lang="sl-SI" sz="2200" smtClean="0"/>
                  <a:t>je </a:t>
                </a:r>
                <a:r>
                  <a:rPr lang="sl-SI" sz="2200" dirty="0"/>
                  <a:t>na razpolago več metod. Sami smo se odločili za metode na podlagi diskontiranih denarnih tokov (DCF). </a:t>
                </a:r>
                <a:endParaRPr lang="sl-SI" sz="2200" dirty="0" smtClean="0"/>
              </a:p>
              <a:p>
                <a:r>
                  <a:rPr lang="sl-SI" sz="2200" dirty="0" smtClean="0"/>
                  <a:t>Vrednost celotnega kapitala izračunamo:</a:t>
                </a:r>
              </a:p>
              <a:p>
                <a:pPr marL="6858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l-SI" sz="1900" i="1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sl-SI" sz="19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sl-SI" sz="19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l-SI" sz="1900" i="1">
                                  <a:latin typeface="Cambria Math"/>
                                </a:rPr>
                                <m:t>𝐹𝐶𝐹</m:t>
                              </m:r>
                            </m:e>
                            <m:sub>
                              <m:r>
                                <a:rPr lang="sl-SI" sz="19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sl-SI" sz="19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sl-SI" sz="19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sl-SI" sz="1900" i="1">
                                      <a:latin typeface="Cambria Math"/>
                                    </a:rPr>
                                    <m:t>1+</m:t>
                                  </m:r>
                                  <m:r>
                                    <a:rPr lang="sl-SI" sz="1900" i="1">
                                      <a:latin typeface="Cambria Math"/>
                                    </a:rPr>
                                    <m:t>𝑊𝐴𝐶𝐶</m:t>
                                  </m:r>
                                </m:e>
                              </m:d>
                            </m:e>
                            <m:sup>
                              <m:r>
                                <a:rPr lang="sl-SI" sz="1900" i="1">
                                  <a:latin typeface="Cambria Math"/>
                                </a:rPr>
                                <m:t>1</m:t>
                              </m:r>
                            </m:sup>
                          </m:sSup>
                        </m:den>
                      </m:f>
                      <m:r>
                        <a:rPr lang="sl-SI" sz="1900" i="1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sl-SI" sz="19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sl-SI" sz="19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l-SI" sz="1900" i="1">
                                  <a:latin typeface="Cambria Math"/>
                                </a:rPr>
                                <m:t>𝐹𝐶𝐹</m:t>
                              </m:r>
                            </m:e>
                            <m:sub>
                              <m:r>
                                <a:rPr lang="sl-SI" sz="1900" i="1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sl-SI" sz="19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sl-SI" sz="19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sl-SI" sz="1900" i="1">
                                      <a:latin typeface="Cambria Math"/>
                                    </a:rPr>
                                    <m:t>1+</m:t>
                                  </m:r>
                                  <m:r>
                                    <a:rPr lang="sl-SI" sz="1900" i="1">
                                      <a:latin typeface="Cambria Math"/>
                                    </a:rPr>
                                    <m:t>𝑊𝐴𝐶𝐶</m:t>
                                  </m:r>
                                </m:e>
                              </m:d>
                            </m:e>
                            <m:sup>
                              <m:r>
                                <a:rPr lang="sl-SI" sz="1900" i="1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sl-SI" sz="1900" i="1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sl-SI" sz="19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sl-SI" sz="19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l-SI" sz="1900" i="1">
                                  <a:latin typeface="Cambria Math"/>
                                </a:rPr>
                                <m:t>𝐹𝐶𝐹</m:t>
                              </m:r>
                            </m:e>
                            <m:sub>
                              <m:r>
                                <a:rPr lang="sl-SI" sz="1900" i="1">
                                  <a:latin typeface="Cambria Math"/>
                                </a:rPr>
                                <m:t>3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sl-SI" sz="19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sl-SI" sz="19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sl-SI" sz="1900" i="1">
                                      <a:latin typeface="Cambria Math"/>
                                    </a:rPr>
                                    <m:t>1+</m:t>
                                  </m:r>
                                  <m:r>
                                    <a:rPr lang="sl-SI" sz="1900" i="1">
                                      <a:latin typeface="Cambria Math"/>
                                    </a:rPr>
                                    <m:t>𝑊𝐴𝐶𝐶</m:t>
                                  </m:r>
                                </m:e>
                              </m:d>
                            </m:e>
                            <m:sup>
                              <m:r>
                                <a:rPr lang="sl-SI" sz="1900" i="1">
                                  <a:latin typeface="Cambria Math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  <m:r>
                        <a:rPr lang="sl-SI" sz="1900" i="1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sl-SI" sz="19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sl-SI" sz="19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sl-SI" sz="19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sl-SI" sz="1900" i="1">
                                      <a:latin typeface="Cambria Math"/>
                                    </a:rPr>
                                    <m:t>𝐹𝐶𝐹</m:t>
                                  </m:r>
                                </m:e>
                                <m:sub>
                                  <m:r>
                                    <a:rPr lang="sl-SI" sz="1900" i="1">
                                      <a:latin typeface="Cambria Math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sl-SI" sz="1900" i="1">
                                  <a:latin typeface="Cambria Math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sl-SI" sz="19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sl-SI" sz="1900" i="1">
                                      <a:latin typeface="Cambria Math"/>
                                    </a:rPr>
                                    <m:t>1+</m:t>
                                  </m:r>
                                  <m:r>
                                    <a:rPr lang="sl-SI" sz="1900" i="1">
                                      <a:latin typeface="Cambria Math"/>
                                    </a:rPr>
                                    <m:t>𝑔</m:t>
                                  </m:r>
                                </m:e>
                              </m:d>
                            </m:num>
                            <m:den>
                              <m:r>
                                <a:rPr lang="sl-SI" sz="1900" i="1">
                                  <a:latin typeface="Cambria Math"/>
                                </a:rPr>
                                <m:t>𝑊𝐴𝐶𝐶</m:t>
                              </m:r>
                              <m:r>
                                <a:rPr lang="sl-SI" sz="1900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sl-SI" sz="1900" i="1">
                                  <a:latin typeface="Cambria Math"/>
                                </a:rPr>
                                <m:t>𝑔</m:t>
                              </m:r>
                            </m:den>
                          </m:f>
                        </m:num>
                        <m:den>
                          <m:sSup>
                            <m:sSupPr>
                              <m:ctrlPr>
                                <a:rPr lang="sl-SI" sz="19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sl-SI" sz="19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sl-SI" sz="1900" i="1">
                                      <a:latin typeface="Cambria Math"/>
                                    </a:rPr>
                                    <m:t>1+</m:t>
                                  </m:r>
                                  <m:r>
                                    <a:rPr lang="sl-SI" sz="1900" i="1">
                                      <a:latin typeface="Cambria Math"/>
                                    </a:rPr>
                                    <m:t>𝑊𝐴𝐶𝐶</m:t>
                                  </m:r>
                                </m:e>
                              </m:d>
                            </m:e>
                            <m:sup>
                              <m:r>
                                <a:rPr lang="sl-SI" sz="1900" i="1">
                                  <a:latin typeface="Cambria Math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sl-SI" sz="3200" dirty="0"/>
              </a:p>
              <a:p>
                <a:pPr marL="68580" indent="0">
                  <a:buNone/>
                </a:pPr>
                <a:endParaRPr lang="sl-SI" dirty="0" smtClean="0"/>
              </a:p>
              <a:p>
                <a:r>
                  <a:rPr lang="sl-SI" sz="2200" dirty="0"/>
                  <a:t>FCF predstavlja </a:t>
                </a:r>
                <a:r>
                  <a:rPr lang="sl-SI" sz="2200" dirty="0" smtClean="0"/>
                  <a:t>prosti </a:t>
                </a:r>
                <a:r>
                  <a:rPr lang="sl-SI" sz="2200" dirty="0"/>
                  <a:t>denarni </a:t>
                </a:r>
                <a:r>
                  <a:rPr lang="sl-SI" sz="2200" dirty="0" smtClean="0"/>
                  <a:t>tok</a:t>
                </a:r>
              </a:p>
              <a:p>
                <a:r>
                  <a:rPr lang="sl-SI" sz="2200" dirty="0" smtClean="0"/>
                  <a:t>WACC za Teslo se giblje med 6,4% in 8,3%</a:t>
                </a:r>
              </a:p>
              <a:p>
                <a:r>
                  <a:rPr lang="sl-SI" sz="2200" dirty="0" smtClean="0"/>
                  <a:t>Za pričakovano stopnjo rasti (g) smo vzeli 2%   </a:t>
                </a:r>
              </a:p>
              <a:p>
                <a:pPr marL="68580" indent="0">
                  <a:buNone/>
                </a:pPr>
                <a:endParaRPr lang="sl-SI" sz="2000" dirty="0"/>
              </a:p>
              <a:p>
                <a:endParaRPr lang="sl-SI" dirty="0"/>
              </a:p>
            </p:txBody>
          </p:sp>
        </mc:Choice>
        <mc:Fallback xmlns="">
          <p:sp>
            <p:nvSpPr>
              <p:cNvPr id="3" name="Ograda vsebin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7584" y="1772816"/>
                <a:ext cx="7772400" cy="4572000"/>
              </a:xfrm>
              <a:blipFill rotWithShape="1">
                <a:blip r:embed="rId2"/>
                <a:stretch>
                  <a:fillRect t="-800" r="-1255"/>
                </a:stretch>
              </a:blipFill>
            </p:spPr>
            <p:txBody>
              <a:bodyPr/>
              <a:lstStyle/>
              <a:p>
                <a:r>
                  <a:rPr lang="sl-SI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01801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z="3600" dirty="0" smtClean="0"/>
              <a:t>Vrednost lastniškega kapitala</a:t>
            </a:r>
            <a:r>
              <a:rPr lang="sl-SI" dirty="0" smtClean="0"/>
              <a:t/>
            </a:r>
            <a:br>
              <a:rPr lang="sl-SI" dirty="0" smtClean="0"/>
            </a:br>
            <a:r>
              <a:rPr lang="sl-SI" dirty="0"/>
              <a:t/>
            </a:r>
            <a:br>
              <a:rPr lang="sl-SI" dirty="0"/>
            </a:br>
            <a:r>
              <a:rPr lang="sl-SI" dirty="0" smtClean="0"/>
              <a:t/>
            </a:r>
            <a:br>
              <a:rPr lang="sl-SI" dirty="0" smtClean="0"/>
            </a:br>
            <a:r>
              <a:rPr lang="sl-SI" dirty="0"/>
              <a:t/>
            </a:r>
            <a:br>
              <a:rPr lang="sl-SI" dirty="0"/>
            </a:b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>
          <a:xfrm>
            <a:off x="971600" y="1772816"/>
            <a:ext cx="7772400" cy="4572000"/>
          </a:xfrm>
        </p:spPr>
        <p:txBody>
          <a:bodyPr>
            <a:normAutofit fontScale="92500" lnSpcReduction="10000"/>
          </a:bodyPr>
          <a:lstStyle/>
          <a:p>
            <a:r>
              <a:rPr lang="sl-SI" dirty="0"/>
              <a:t>vrednost celotnega </a:t>
            </a:r>
            <a:r>
              <a:rPr lang="sl-SI" dirty="0" smtClean="0"/>
              <a:t>kapitala:</a:t>
            </a:r>
          </a:p>
          <a:p>
            <a:pPr marL="68580" lvl="0" indent="0">
              <a:buNone/>
            </a:pPr>
            <a:r>
              <a:rPr lang="sl-SI" dirty="0" smtClean="0"/>
              <a:t>	-&gt; </a:t>
            </a:r>
            <a:r>
              <a:rPr lang="sl-SI" dirty="0"/>
              <a:t>Za stopnjo WACC 6,4%:  50026321144$</a:t>
            </a:r>
          </a:p>
          <a:p>
            <a:pPr marL="68580" lvl="0" indent="0">
              <a:buNone/>
            </a:pPr>
            <a:r>
              <a:rPr lang="sl-SI" dirty="0" smtClean="0"/>
              <a:t>	-&gt;Za </a:t>
            </a:r>
            <a:r>
              <a:rPr lang="sl-SI" dirty="0"/>
              <a:t>stopnjo WACC 7,5%:  39653035734$</a:t>
            </a:r>
          </a:p>
          <a:p>
            <a:pPr marL="68580" lvl="0" indent="0">
              <a:buNone/>
            </a:pPr>
            <a:r>
              <a:rPr lang="sl-SI" dirty="0" smtClean="0"/>
              <a:t>	-&gt;Za </a:t>
            </a:r>
            <a:r>
              <a:rPr lang="sl-SI" dirty="0"/>
              <a:t>stopnjo WACC 8,3%:  34389474058</a:t>
            </a:r>
            <a:r>
              <a:rPr lang="sl-SI" dirty="0" smtClean="0"/>
              <a:t>$</a:t>
            </a:r>
          </a:p>
          <a:p>
            <a:pPr marL="68580" lvl="0" indent="0">
              <a:buNone/>
            </a:pPr>
            <a:r>
              <a:rPr lang="sl-SI" sz="2800" dirty="0" smtClean="0"/>
              <a:t>-&gt;Obveznosti podjetja za leto 2019: 10667000000$. </a:t>
            </a:r>
            <a:endParaRPr lang="sl-SI" dirty="0" smtClean="0"/>
          </a:p>
          <a:p>
            <a:r>
              <a:rPr lang="sl-SI" dirty="0" smtClean="0"/>
              <a:t>Vrednost lastniškega kapitala:</a:t>
            </a:r>
          </a:p>
          <a:p>
            <a:pPr marL="68580" lvl="0" indent="0">
              <a:buNone/>
            </a:pPr>
            <a:r>
              <a:rPr lang="sl-SI" dirty="0" smtClean="0"/>
              <a:t>	-&gt;</a:t>
            </a:r>
            <a:r>
              <a:rPr lang="sl-SI" dirty="0"/>
              <a:t>Za stopnjo WACC 6,4%:  39359321144$</a:t>
            </a:r>
          </a:p>
          <a:p>
            <a:pPr marL="68580" lvl="0" indent="0">
              <a:buNone/>
            </a:pPr>
            <a:r>
              <a:rPr lang="sl-SI" dirty="0" smtClean="0"/>
              <a:t>	-&gt;Za </a:t>
            </a:r>
            <a:r>
              <a:rPr lang="sl-SI" dirty="0"/>
              <a:t>stopnjo WACC 7,5%:  28986035734$</a:t>
            </a:r>
          </a:p>
          <a:p>
            <a:pPr marL="68580" lvl="0" indent="0">
              <a:buNone/>
            </a:pPr>
            <a:r>
              <a:rPr lang="sl-SI" dirty="0" smtClean="0"/>
              <a:t>	-&gt;Za </a:t>
            </a:r>
            <a:r>
              <a:rPr lang="sl-SI" dirty="0"/>
              <a:t>stopnjo WACC 8,3%:  23722474058$</a:t>
            </a:r>
          </a:p>
          <a:p>
            <a:pPr marL="68580" indent="0">
              <a:buNone/>
            </a:pPr>
            <a:endParaRPr lang="sl-SI" dirty="0" smtClean="0"/>
          </a:p>
        </p:txBody>
      </p:sp>
    </p:spTree>
    <p:extLst>
      <p:ext uri="{BB962C8B-B14F-4D97-AF65-F5344CB8AC3E}">
        <p14:creationId xmlns:p14="http://schemas.microsoft.com/office/powerpoint/2010/main" val="3591479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Vrednost delnic</a:t>
            </a: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Da dobimo vrednosti delnic, moramo sedaj vrednost lastniškega kapitala še deliti z številom vseh </a:t>
            </a:r>
            <a:r>
              <a:rPr lang="sl-SI" dirty="0" smtClean="0"/>
              <a:t>delnic</a:t>
            </a:r>
          </a:p>
          <a:p>
            <a:r>
              <a:rPr lang="sl-SI" dirty="0"/>
              <a:t>V Aprilu 2020 je imelo podjetje 184390000 delnic. Vrednost delnice je za posamezne stopnje WACC torej znašala:</a:t>
            </a:r>
          </a:p>
          <a:p>
            <a:pPr marL="68580" lvl="0" indent="0">
              <a:buNone/>
            </a:pPr>
            <a:r>
              <a:rPr lang="sl-SI" dirty="0" smtClean="0"/>
              <a:t>	-&gt;Za </a:t>
            </a:r>
            <a:r>
              <a:rPr lang="sl-SI" dirty="0"/>
              <a:t>stopnjo WACC 6,4%:  213,46$</a:t>
            </a:r>
          </a:p>
          <a:p>
            <a:pPr marL="68580" lvl="0" indent="0">
              <a:buNone/>
            </a:pPr>
            <a:r>
              <a:rPr lang="sl-SI" dirty="0" smtClean="0"/>
              <a:t>	-&gt;Za </a:t>
            </a:r>
            <a:r>
              <a:rPr lang="sl-SI" dirty="0"/>
              <a:t>stopnjo WACC 7,5%:  157,20$</a:t>
            </a:r>
          </a:p>
          <a:p>
            <a:pPr marL="68580" lvl="0" indent="0">
              <a:buNone/>
            </a:pPr>
            <a:r>
              <a:rPr lang="sl-SI" dirty="0" smtClean="0"/>
              <a:t>	-&gt;Za </a:t>
            </a:r>
            <a:r>
              <a:rPr lang="sl-SI" dirty="0"/>
              <a:t>stopnjo WACC 8,3%:  128,65$</a:t>
            </a:r>
          </a:p>
          <a:p>
            <a:pPr marL="68580" indent="0">
              <a:buNone/>
            </a:pP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840771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Zaključek</a:t>
            </a: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2200" dirty="0"/>
              <a:t>Tako prihodki kot odhodki v zadnjih letih enakomerno rastejo in pričakujemo, da se bo ta trend nadaljeval tudi v prihodnjih letih</a:t>
            </a:r>
            <a:r>
              <a:rPr lang="sl-SI" sz="2200" dirty="0" smtClean="0"/>
              <a:t>.</a:t>
            </a:r>
          </a:p>
          <a:p>
            <a:r>
              <a:rPr lang="sl-SI" sz="2200" dirty="0"/>
              <a:t>Z dnem 11.5.2020 je Tesla, kljub prepovedi, znova zagnala proizvodnjo v tovarni v </a:t>
            </a:r>
            <a:r>
              <a:rPr lang="sl-SI" sz="2200" dirty="0" err="1"/>
              <a:t>Fremontu</a:t>
            </a:r>
            <a:r>
              <a:rPr lang="sl-SI" sz="2200" dirty="0"/>
              <a:t>. Zato bodo v prihodnje morda primorani plačani visoke kazni.</a:t>
            </a:r>
          </a:p>
          <a:p>
            <a:r>
              <a:rPr lang="sl-SI" sz="2200" dirty="0"/>
              <a:t>Po naših izračunih je delnica </a:t>
            </a:r>
            <a:r>
              <a:rPr lang="sl-SI" sz="2200" dirty="0" smtClean="0"/>
              <a:t>precenjena, tudi </a:t>
            </a:r>
            <a:r>
              <a:rPr lang="sl-SI" sz="2200" dirty="0" err="1" smtClean="0"/>
              <a:t>tviti</a:t>
            </a:r>
            <a:r>
              <a:rPr lang="sl-SI" sz="2200" dirty="0" smtClean="0"/>
              <a:t> </a:t>
            </a:r>
            <a:r>
              <a:rPr lang="sl-SI" sz="2200" dirty="0" err="1" smtClean="0"/>
              <a:t>Elona</a:t>
            </a:r>
            <a:r>
              <a:rPr lang="sl-SI" sz="2200" dirty="0" smtClean="0"/>
              <a:t> Muska z dne 1.5.2020 se strinjajo z našimi izračuni, pol ure po objavi pa so delnice padle za 12%</a:t>
            </a:r>
            <a:r>
              <a:rPr lang="sl-SI" sz="2400" dirty="0" smtClean="0"/>
              <a:t>.</a:t>
            </a:r>
            <a:endParaRPr lang="sl-SI" sz="2200" dirty="0"/>
          </a:p>
        </p:txBody>
      </p:sp>
      <p:pic>
        <p:nvPicPr>
          <p:cNvPr id="4" name="Ograda vsebine 3" descr="Ask Mentimeter: what are your best presentation tips? - Mentimeter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5229200"/>
            <a:ext cx="238125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lika 4" descr="Elon Musk Tesla GIF - ElonMusk Elon Musk - Discover &amp; Share GIFs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4896594"/>
            <a:ext cx="3168352" cy="16756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53861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Viri in literatura</a:t>
            </a: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sl-SI" u="sng" dirty="0">
                <a:hlinkClick r:id="rId2"/>
              </a:rPr>
              <a:t>https://en.wikipedia.org/wiki/Tesla,_Inc.</a:t>
            </a:r>
            <a:r>
              <a:rPr lang="sl-SI" dirty="0"/>
              <a:t> (16.4.2020)</a:t>
            </a:r>
          </a:p>
          <a:p>
            <a:r>
              <a:rPr lang="sl-SI" u="sng" dirty="0">
                <a:hlinkClick r:id="rId3"/>
              </a:rPr>
              <a:t>https://www.tesla.com/</a:t>
            </a:r>
            <a:r>
              <a:rPr lang="sl-SI" dirty="0"/>
              <a:t> (16.4.2020)</a:t>
            </a:r>
          </a:p>
          <a:p>
            <a:r>
              <a:rPr lang="sl-SI" u="sng" dirty="0">
                <a:hlinkClick r:id="rId4"/>
              </a:rPr>
              <a:t>https://en.wikipedia.org/wiki/Toyota</a:t>
            </a:r>
            <a:r>
              <a:rPr lang="sl-SI" dirty="0"/>
              <a:t> (17.4.2020)</a:t>
            </a:r>
          </a:p>
          <a:p>
            <a:r>
              <a:rPr lang="sl-SI" u="sng" dirty="0">
                <a:hlinkClick r:id="rId5"/>
              </a:rPr>
              <a:t>https://sl.wikipedia.org/wiki/Toyota</a:t>
            </a:r>
            <a:r>
              <a:rPr lang="sl-SI" dirty="0"/>
              <a:t> (17.4.2020)</a:t>
            </a:r>
          </a:p>
          <a:p>
            <a:r>
              <a:rPr lang="sl-SI" u="sng" dirty="0">
                <a:hlinkClick r:id="rId6"/>
              </a:rPr>
              <a:t>https://en.wikipedia.org/wiki/Geely</a:t>
            </a:r>
            <a:r>
              <a:rPr lang="sl-SI" dirty="0"/>
              <a:t> (17.4.2020)</a:t>
            </a:r>
          </a:p>
          <a:p>
            <a:r>
              <a:rPr lang="sl-SI" u="sng" dirty="0">
                <a:hlinkClick r:id="rId7"/>
              </a:rPr>
              <a:t>https://www.geotab.com/white-paper/electric-vehicle-trends/</a:t>
            </a:r>
            <a:r>
              <a:rPr lang="sl-SI" dirty="0"/>
              <a:t> (16.4.202)</a:t>
            </a:r>
          </a:p>
          <a:p>
            <a:r>
              <a:rPr lang="sl-SI" u="sng" dirty="0">
                <a:hlinkClick r:id="rId8"/>
              </a:rPr>
              <a:t>https://www.statista.com/statistics/314741/revenue-of-tesla-by-segment/</a:t>
            </a:r>
            <a:r>
              <a:rPr lang="sl-SI" dirty="0"/>
              <a:t> (27.4.2020) </a:t>
            </a:r>
          </a:p>
          <a:p>
            <a:r>
              <a:rPr lang="sl-SI" u="sng" dirty="0">
                <a:hlinkClick r:id="rId9"/>
              </a:rPr>
              <a:t>https://www.tesla.com/about</a:t>
            </a:r>
            <a:r>
              <a:rPr lang="sl-SI" dirty="0"/>
              <a:t> (16.4.2020)</a:t>
            </a:r>
          </a:p>
          <a:p>
            <a:r>
              <a:rPr lang="sl-SI" u="sng" dirty="0">
                <a:hlinkClick r:id="rId10"/>
              </a:rPr>
              <a:t>https://www.theverge.com/2020/1/3/21047233/tesla-2019-deliveries-q4-record-model-3-sales</a:t>
            </a:r>
            <a:r>
              <a:rPr lang="sl-SI" dirty="0"/>
              <a:t> (16.4.2020)</a:t>
            </a:r>
          </a:p>
          <a:p>
            <a:r>
              <a:rPr lang="en-US" u="sng" dirty="0">
                <a:hlinkClick r:id="rId11"/>
              </a:rPr>
              <a:t>https://www.fool.com/investing/2020/02/19/where-will-tesla-be-in-5-years.aspx</a:t>
            </a:r>
            <a:r>
              <a:rPr lang="en-US" dirty="0"/>
              <a:t> (24.4.2020)</a:t>
            </a:r>
            <a:endParaRPr lang="sl-SI" dirty="0"/>
          </a:p>
          <a:p>
            <a:r>
              <a:rPr lang="en-US" u="sng" dirty="0">
                <a:hlinkClick r:id="rId12"/>
              </a:rPr>
              <a:t>https://www.fool.com/investing/2017/08/23/tesla-incs-capital-expenditures-are-soaring.aspx</a:t>
            </a:r>
            <a:r>
              <a:rPr lang="en-US" dirty="0"/>
              <a:t> (24.4.2020)</a:t>
            </a:r>
            <a:endParaRPr lang="sl-SI" dirty="0"/>
          </a:p>
          <a:p>
            <a:r>
              <a:rPr lang="sl-SI" u="sng" dirty="0">
                <a:hlinkClick r:id="rId13"/>
              </a:rPr>
              <a:t>https://www.theverge.com/2017/3/8/14854858/tesla-solar-hawaii-kauai-kiuc-powerpack-battery-generator</a:t>
            </a:r>
            <a:r>
              <a:rPr lang="sl-SI" dirty="0"/>
              <a:t> (28.4.2020)</a:t>
            </a:r>
          </a:p>
          <a:p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9345191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4095" y="-10751"/>
            <a:ext cx="9373105" cy="7020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4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1. DRUŽBA TESLA</a:t>
            </a: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l-SI" dirty="0"/>
              <a:t>a</a:t>
            </a:r>
            <a:r>
              <a:rPr lang="sl-SI" dirty="0" smtClean="0"/>
              <a:t>) Predstavitev družbe Tesla</a:t>
            </a:r>
          </a:p>
          <a:p>
            <a:r>
              <a:rPr lang="sl-SI" dirty="0" smtClean="0"/>
              <a:t>b) Predstavitev konkurenčnih podjetij</a:t>
            </a:r>
          </a:p>
          <a:p>
            <a:pPr marL="68580" indent="0">
              <a:buNone/>
            </a:pPr>
            <a:r>
              <a:rPr lang="sl-SI" dirty="0" smtClean="0"/>
              <a:t>	-&gt;Toyota</a:t>
            </a:r>
            <a:endParaRPr lang="sl-SI" dirty="0"/>
          </a:p>
          <a:p>
            <a:pPr marL="68580" indent="0">
              <a:buNone/>
            </a:pPr>
            <a:r>
              <a:rPr lang="sl-SI" dirty="0"/>
              <a:t>	</a:t>
            </a:r>
            <a:r>
              <a:rPr lang="sl-SI" dirty="0" smtClean="0"/>
              <a:t>-&gt;Geely</a:t>
            </a:r>
            <a:endParaRPr lang="sl-SI" dirty="0"/>
          </a:p>
          <a:p>
            <a:r>
              <a:rPr lang="sl-SI" dirty="0"/>
              <a:t>c</a:t>
            </a:r>
            <a:r>
              <a:rPr lang="sl-SI" dirty="0" smtClean="0"/>
              <a:t>) Predstavitev trendov na trgu</a:t>
            </a:r>
          </a:p>
          <a:p>
            <a:r>
              <a:rPr lang="sl-SI" dirty="0" smtClean="0"/>
              <a:t>d) Delnice Tesla</a:t>
            </a:r>
            <a:endParaRPr lang="sl-SI" dirty="0"/>
          </a:p>
          <a:p>
            <a:endParaRPr lang="sl-SI" dirty="0" smtClean="0"/>
          </a:p>
          <a:p>
            <a:endParaRPr lang="sl-SI" dirty="0" smtClean="0"/>
          </a:p>
          <a:p>
            <a:pPr marL="68580" indent="0">
              <a:buNone/>
            </a:pPr>
            <a:r>
              <a:rPr lang="sl-SI" dirty="0"/>
              <a:t>	</a:t>
            </a:r>
            <a:endParaRPr lang="sl-SI" dirty="0" smtClean="0"/>
          </a:p>
        </p:txBody>
      </p:sp>
      <p:pic>
        <p:nvPicPr>
          <p:cNvPr id="4" name="Slika 3" descr="Tesla Logo, Meaning, Png Transparent, Wallpapers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3573016"/>
            <a:ext cx="2076450" cy="26422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66600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a) Predstavitev družbe Tesla</a:t>
            </a: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2400" dirty="0" smtClean="0"/>
              <a:t>Ameriško podjetje z električnimi avtomobili</a:t>
            </a:r>
          </a:p>
          <a:p>
            <a:r>
              <a:rPr lang="sl-SI" sz="2400" dirty="0" smtClean="0"/>
              <a:t>Sedež: Palo Alt v Kaliforniji</a:t>
            </a:r>
          </a:p>
          <a:p>
            <a:r>
              <a:rPr lang="sl-SI" sz="2400" dirty="0" smtClean="0"/>
              <a:t>Ustanovitev: 2003 ,Martin Eberhard in Marc </a:t>
            </a:r>
            <a:r>
              <a:rPr lang="sl-SI" sz="2400" smtClean="0"/>
              <a:t>Tarpenning</a:t>
            </a:r>
            <a:endParaRPr lang="sl-SI" sz="2400" dirty="0" smtClean="0"/>
          </a:p>
          <a:p>
            <a:r>
              <a:rPr lang="sl-SI" sz="2400" dirty="0" smtClean="0"/>
              <a:t>Elon </a:t>
            </a:r>
            <a:r>
              <a:rPr lang="sl-SI" sz="2400" dirty="0" err="1" smtClean="0"/>
              <a:t>Musk</a:t>
            </a:r>
            <a:r>
              <a:rPr lang="sl-SI" sz="2400" dirty="0" smtClean="0"/>
              <a:t>: 98% začetnega financiranja in 29.6.2010 predsednik odbora</a:t>
            </a:r>
          </a:p>
          <a:p>
            <a:r>
              <a:rPr lang="sl-SI" sz="2400" dirty="0" smtClean="0"/>
              <a:t>Cilj : prehod na obnovljive vire energije</a:t>
            </a:r>
            <a:endParaRPr lang="sl-SI" sz="2400" dirty="0"/>
          </a:p>
        </p:txBody>
      </p:sp>
      <p:pic>
        <p:nvPicPr>
          <p:cNvPr id="4" name="Slika 3" descr="Tesla Motors zagnal serijsko proizvodnjo modela 3 - siol.net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4437112"/>
            <a:ext cx="3600440" cy="20642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16257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a) Predstavitev družbe Tesla</a:t>
            </a:r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sz="2400" dirty="0"/>
              <a:t>Več različnih modelov(S, 3, X, …) in tipov </a:t>
            </a:r>
            <a:r>
              <a:rPr lang="sl-SI" sz="2400" dirty="0" smtClean="0"/>
              <a:t>baterij</a:t>
            </a:r>
            <a:r>
              <a:rPr lang="en-US" sz="2400" dirty="0" smtClean="0"/>
              <a:t> </a:t>
            </a:r>
            <a:r>
              <a:rPr lang="sl-SI" sz="2400" dirty="0" smtClean="0"/>
              <a:t>(</a:t>
            </a:r>
            <a:r>
              <a:rPr lang="sl-SI" sz="2400" dirty="0" err="1" smtClean="0"/>
              <a:t>Powerwall</a:t>
            </a:r>
            <a:r>
              <a:rPr lang="sl-SI" sz="2400" dirty="0" smtClean="0"/>
              <a:t>, </a:t>
            </a:r>
            <a:r>
              <a:rPr lang="sl-SI" sz="2400" dirty="0" err="1" smtClean="0"/>
              <a:t>Powerpack</a:t>
            </a:r>
            <a:r>
              <a:rPr lang="sl-SI" sz="2400" dirty="0" smtClean="0"/>
              <a:t>,…)</a:t>
            </a:r>
          </a:p>
          <a:p>
            <a:r>
              <a:rPr lang="sl-SI" sz="2400" dirty="0" smtClean="0"/>
              <a:t>2019 prodali 367.500 avtomobilov</a:t>
            </a:r>
          </a:p>
          <a:p>
            <a:r>
              <a:rPr lang="sl-SI" sz="2400" dirty="0" smtClean="0"/>
              <a:t>Vozila proizvedena v tovarni v Fremontu v Kaliforniji</a:t>
            </a:r>
          </a:p>
          <a:p>
            <a:r>
              <a:rPr lang="sl-SI" sz="2400" dirty="0" smtClean="0"/>
              <a:t>Tesla poizkuša proizvajati cenovno vedno dostopnejše avtomobile</a:t>
            </a:r>
            <a:endParaRPr lang="sl-SI" dirty="0" smtClean="0"/>
          </a:p>
          <a:p>
            <a:endParaRPr lang="sl-SI" dirty="0"/>
          </a:p>
          <a:p>
            <a:endParaRPr lang="sl-SI" dirty="0"/>
          </a:p>
        </p:txBody>
      </p:sp>
      <p:pic>
        <p:nvPicPr>
          <p:cNvPr id="4" name="Slika 3" descr="Tesla Ad GIF | Gfycat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4099701"/>
            <a:ext cx="4430772" cy="23774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27609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b)Predstavitev konkurenčnih podjetij</a:t>
            </a: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2400" dirty="0" smtClean="0"/>
              <a:t>1) TOYOTA(Toyota Motor Corporation)</a:t>
            </a:r>
          </a:p>
          <a:p>
            <a:pPr marL="68580" indent="0">
              <a:buNone/>
            </a:pPr>
            <a:r>
              <a:rPr lang="sl-SI" sz="2400" dirty="0"/>
              <a:t> N</a:t>
            </a:r>
            <a:r>
              <a:rPr lang="sl-SI" sz="2400" dirty="0" smtClean="0"/>
              <a:t>ajvečji </a:t>
            </a:r>
            <a:r>
              <a:rPr lang="sl-SI" sz="2400" dirty="0"/>
              <a:t>svetovni in japonski proizvajalec </a:t>
            </a:r>
            <a:r>
              <a:rPr lang="sl-SI" sz="2400" dirty="0" smtClean="0"/>
              <a:t>avtomobilov,po dobičku in borzni vrednosti že vrsto let največje.</a:t>
            </a:r>
          </a:p>
          <a:p>
            <a:pPr marL="68580" indent="0">
              <a:buNone/>
            </a:pPr>
            <a:r>
              <a:rPr lang="sl-SI" sz="2400" dirty="0" smtClean="0"/>
              <a:t>Ustanovljen leta 1937,</a:t>
            </a:r>
            <a:r>
              <a:rPr lang="sl-SI" sz="2400" dirty="0"/>
              <a:t> </a:t>
            </a:r>
            <a:r>
              <a:rPr lang="sl-SI" sz="2400" dirty="0" smtClean="0"/>
              <a:t>maja </a:t>
            </a:r>
            <a:r>
              <a:rPr lang="sl-SI" sz="2400" dirty="0"/>
              <a:t>2010 je Toyota začela sodelovanje s Tesla Motors pri ustvarjanju električnih </a:t>
            </a:r>
            <a:r>
              <a:rPr lang="sl-SI" sz="2400" dirty="0" smtClean="0"/>
              <a:t>vozil.</a:t>
            </a:r>
          </a:p>
          <a:p>
            <a:pPr marL="68580" indent="0">
              <a:buNone/>
            </a:pPr>
            <a:r>
              <a:rPr lang="sl-SI" sz="2400" dirty="0"/>
              <a:t>Leta 2017 pa je Toyota prenehala sodelovati s Teslo in ustanovila lasten oddelek </a:t>
            </a:r>
            <a:r>
              <a:rPr lang="sl-SI" sz="2400" dirty="0" smtClean="0"/>
              <a:t>      shshshsdssdhshshsdhhshddd </a:t>
            </a:r>
            <a:r>
              <a:rPr lang="sl-SI" sz="2400" dirty="0"/>
              <a:t>za električne avtomobile.</a:t>
            </a:r>
          </a:p>
          <a:p>
            <a:pPr marL="68580" indent="0">
              <a:buNone/>
            </a:pPr>
            <a:endParaRPr lang="sl-SI" sz="2400" dirty="0"/>
          </a:p>
          <a:p>
            <a:pPr marL="68580" indent="0">
              <a:buNone/>
            </a:pPr>
            <a:endParaRPr lang="sl-SI" dirty="0"/>
          </a:p>
        </p:txBody>
      </p:sp>
      <p:pic>
        <p:nvPicPr>
          <p:cNvPr id="4" name="Slika 3" descr="Toyota Electric Car: Price, Release Dates &amp; Upcoming Models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9" y="4252235"/>
            <a:ext cx="4572001" cy="26037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54765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b)Predstavitev konkurenčnih podjetij</a:t>
            </a:r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2400" dirty="0" smtClean="0"/>
              <a:t>2.) Geely(ustanovljen 1986)</a:t>
            </a:r>
          </a:p>
          <a:p>
            <a:pPr marL="68580" indent="0">
              <a:buNone/>
            </a:pPr>
            <a:r>
              <a:rPr lang="sl-SI" sz="2400" dirty="0" smtClean="0"/>
              <a:t>Vstopil v avtomobilsko industrijo 1997(znamka Geely Auto).</a:t>
            </a:r>
          </a:p>
          <a:p>
            <a:pPr marL="68580" indent="0">
              <a:buNone/>
            </a:pPr>
            <a:r>
              <a:rPr lang="sl-SI" sz="2400" dirty="0"/>
              <a:t>Yuan Cheng Auto </a:t>
            </a:r>
            <a:r>
              <a:rPr lang="sl-SI" sz="2400" dirty="0" smtClean="0"/>
              <a:t> je </a:t>
            </a:r>
            <a:r>
              <a:rPr lang="sl-SI" sz="2400" dirty="0"/>
              <a:t>bil ustanovljen leta 2016, da bi se osredotočil na razvoj novih energetskih gospodarskih vozil na Kitajskem </a:t>
            </a:r>
          </a:p>
        </p:txBody>
      </p:sp>
      <p:pic>
        <p:nvPicPr>
          <p:cNvPr id="5" name="Slika 4" descr="Geely presents wide-ranging electric vehicle strategy - electrive.com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4149080"/>
            <a:ext cx="5256624" cy="2376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7645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c) Predstavitev trendov na trgu</a:t>
            </a:r>
            <a:br>
              <a:rPr lang="sl-SI" dirty="0" smtClean="0"/>
            </a:br>
            <a:endParaRPr lang="sl-SI" dirty="0"/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2400" dirty="0" smtClean="0"/>
              <a:t>Elektrifikacija-</a:t>
            </a:r>
            <a:r>
              <a:rPr lang="sl-SI" sz="2400" i="1" dirty="0" smtClean="0"/>
              <a:t> </a:t>
            </a:r>
            <a:r>
              <a:rPr lang="sl-SI" sz="2400" i="1" dirty="0"/>
              <a:t>gradnja objektov, naprav za prenos in uporabo električne </a:t>
            </a:r>
            <a:r>
              <a:rPr lang="sl-SI" sz="2400" i="1" dirty="0" smtClean="0"/>
              <a:t>energije</a:t>
            </a:r>
          </a:p>
          <a:p>
            <a:r>
              <a:rPr lang="sl-SI" sz="2400" dirty="0" smtClean="0"/>
              <a:t>Ocene: do 2024 bodo električna vozila predstavljala 10% celotnega avtomobilskega tržnega deleža</a:t>
            </a:r>
          </a:p>
          <a:p>
            <a:r>
              <a:rPr lang="sl-SI" sz="2400" dirty="0" smtClean="0">
                <a:solidFill>
                  <a:schemeClr val="accent4">
                    <a:lumMod val="75000"/>
                  </a:schemeClr>
                </a:solidFill>
              </a:rPr>
              <a:t>EV30@30</a:t>
            </a:r>
            <a:r>
              <a:rPr lang="sl-SI" sz="2400" dirty="0" smtClean="0"/>
              <a:t> obljublja pomoč pri načrtovanju oblikovanja električnega trga</a:t>
            </a:r>
          </a:p>
          <a:p>
            <a:pPr marL="68580" indent="0">
              <a:buNone/>
            </a:pPr>
            <a:r>
              <a:rPr lang="sl-SI" sz="2400" dirty="0" smtClean="0"/>
              <a:t>    </a:t>
            </a:r>
          </a:p>
        </p:txBody>
      </p:sp>
      <p:pic>
        <p:nvPicPr>
          <p:cNvPr id="7" name="Picture 1" descr="Here's How Electric Cars Will Cause the Next Oil Crisis ...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80"/>
          <a:stretch/>
        </p:blipFill>
        <p:spPr bwMode="auto">
          <a:xfrm>
            <a:off x="4391472" y="4000908"/>
            <a:ext cx="4752528" cy="285293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425505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c) Predstavitev trendov na trgu</a:t>
            </a:r>
          </a:p>
        </p:txBody>
      </p:sp>
      <p:sp>
        <p:nvSpPr>
          <p:cNvPr id="3" name="Ograd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 smtClean="0"/>
              <a:t>Tesla Semi, nov model 2020</a:t>
            </a:r>
          </a:p>
          <a:p>
            <a:r>
              <a:rPr lang="sl-SI" dirty="0" smtClean="0"/>
              <a:t>Ustvarjanje celotnega trajnostnega ekosistema</a:t>
            </a:r>
          </a:p>
          <a:p>
            <a:r>
              <a:rPr lang="sl-SI" dirty="0" smtClean="0"/>
              <a:t>2019 kriza za teslo, zabeležili 702$ milijonov $izgube</a:t>
            </a:r>
          </a:p>
          <a:p>
            <a:r>
              <a:rPr lang="sl-SI" dirty="0" smtClean="0"/>
              <a:t>Trenutno pa so v vzponu, do sredine Januarja dosegli tržno vrednost 107$ bilijonov 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41711105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isar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1782</TotalTime>
  <Words>1127</Words>
  <Application>Microsoft Office PowerPoint</Application>
  <PresentationFormat>Diaprojekcija na zaslonu (4:3)</PresentationFormat>
  <Paragraphs>138</Paragraphs>
  <Slides>27</Slides>
  <Notes>1</Notes>
  <HiddenSlides>0</HiddenSlides>
  <MMClips>0</MMClips>
  <ScaleCrop>false</ScaleCrop>
  <HeadingPairs>
    <vt:vector size="6" baseType="variant">
      <vt:variant>
        <vt:lpstr>Uporabljene pisave</vt:lpstr>
      </vt:variant>
      <vt:variant>
        <vt:i4>7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27</vt:i4>
      </vt:variant>
    </vt:vector>
  </HeadingPairs>
  <TitlesOfParts>
    <vt:vector size="35" baseType="lpstr">
      <vt:lpstr>Calibri</vt:lpstr>
      <vt:lpstr>Cambria Math</vt:lpstr>
      <vt:lpstr>Consolas</vt:lpstr>
      <vt:lpstr>Corbel</vt:lpstr>
      <vt:lpstr>Wingdings</vt:lpstr>
      <vt:lpstr>Wingdings 2</vt:lpstr>
      <vt:lpstr>Wingdings 3</vt:lpstr>
      <vt:lpstr>Metro</vt:lpstr>
      <vt:lpstr>Ocena vrednosti družbe Tesla</vt:lpstr>
      <vt:lpstr>UVOD</vt:lpstr>
      <vt:lpstr>1. DRUŽBA TESLA</vt:lpstr>
      <vt:lpstr>a) Predstavitev družbe Tesla</vt:lpstr>
      <vt:lpstr>a) Predstavitev družbe Tesla</vt:lpstr>
      <vt:lpstr>b)Predstavitev konkurenčnih podjetij</vt:lpstr>
      <vt:lpstr>b)Predstavitev konkurenčnih podjetij</vt:lpstr>
      <vt:lpstr>c) Predstavitev trendov na trgu </vt:lpstr>
      <vt:lpstr>c) Predstavitev trendov na trgu</vt:lpstr>
      <vt:lpstr>d) Delnice tesle</vt:lpstr>
      <vt:lpstr>d) Delnice tesle</vt:lpstr>
      <vt:lpstr>2. NAPOVEDI   </vt:lpstr>
      <vt:lpstr>a) Napoved prihodkov </vt:lpstr>
      <vt:lpstr>a) Napoved prihodkov</vt:lpstr>
      <vt:lpstr>b) Napoved stroškov </vt:lpstr>
      <vt:lpstr>b) Napoved stroškov</vt:lpstr>
      <vt:lpstr>c) Napoved investicij  </vt:lpstr>
      <vt:lpstr>c) Napoved investicij</vt:lpstr>
      <vt:lpstr>c) Napoved investicij</vt:lpstr>
      <vt:lpstr>d) Čisti dobiček</vt:lpstr>
      <vt:lpstr>d) Čisti dobiček  Že zadnja 4 leta beležijo izgubo. Tudi 2020 ne bo nič drugače, še posebej zaradi Covid-19, ki pušča posledice na industrijo  </vt:lpstr>
      <vt:lpstr>3.metode vrednotenja delnice </vt:lpstr>
      <vt:lpstr>Vrednost lastniškega kapitala    </vt:lpstr>
      <vt:lpstr>Vrednost delnic</vt:lpstr>
      <vt:lpstr>Zaključek</vt:lpstr>
      <vt:lpstr>Viri in literatura</vt:lpstr>
      <vt:lpstr>PowerPointova predstavitev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Ocena vrednosti družbe Tesla</dc:title>
  <dc:creator>Uporabnik sistema Windows</dc:creator>
  <cp:lastModifiedBy>Lenart</cp:lastModifiedBy>
  <cp:revision>37</cp:revision>
  <dcterms:created xsi:type="dcterms:W3CDTF">2020-05-16T11:57:17Z</dcterms:created>
  <dcterms:modified xsi:type="dcterms:W3CDTF">2020-05-18T18:24:38Z</dcterms:modified>
</cp:coreProperties>
</file>

<file path=docProps/thumbnail.jpeg>
</file>